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4" r:id="rId1"/>
  </p:sldMasterIdLst>
  <p:notesMasterIdLst>
    <p:notesMasterId r:id="rId33"/>
  </p:notesMasterIdLst>
  <p:sldIdLst>
    <p:sldId id="257" r:id="rId2"/>
    <p:sldId id="420" r:id="rId3"/>
    <p:sldId id="376" r:id="rId4"/>
    <p:sldId id="377" r:id="rId5"/>
    <p:sldId id="378" r:id="rId6"/>
    <p:sldId id="437" r:id="rId7"/>
    <p:sldId id="379" r:id="rId8"/>
    <p:sldId id="384" r:id="rId9"/>
    <p:sldId id="386" r:id="rId10"/>
    <p:sldId id="385" r:id="rId11"/>
    <p:sldId id="431" r:id="rId12"/>
    <p:sldId id="432" r:id="rId13"/>
    <p:sldId id="380" r:id="rId14"/>
    <p:sldId id="387" r:id="rId15"/>
    <p:sldId id="423" r:id="rId16"/>
    <p:sldId id="414" r:id="rId17"/>
    <p:sldId id="433" r:id="rId18"/>
    <p:sldId id="434" r:id="rId19"/>
    <p:sldId id="389" r:id="rId20"/>
    <p:sldId id="426" r:id="rId21"/>
    <p:sldId id="435" r:id="rId22"/>
    <p:sldId id="425" r:id="rId23"/>
    <p:sldId id="429" r:id="rId24"/>
    <p:sldId id="428" r:id="rId25"/>
    <p:sldId id="381" r:id="rId26"/>
    <p:sldId id="438" r:id="rId27"/>
    <p:sldId id="398" r:id="rId28"/>
    <p:sldId id="392" r:id="rId29"/>
    <p:sldId id="409" r:id="rId30"/>
    <p:sldId id="436" r:id="rId31"/>
    <p:sldId id="439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91" autoAdjust="0"/>
    <p:restoredTop sz="78506" autoAdjust="0"/>
  </p:normalViewPr>
  <p:slideViewPr>
    <p:cSldViewPr snapToGrid="0">
      <p:cViewPr varScale="1">
        <p:scale>
          <a:sx n="47" d="100"/>
          <a:sy n="47" d="100"/>
        </p:scale>
        <p:origin x="682" y="53"/>
      </p:cViewPr>
      <p:guideLst/>
    </p:cSldViewPr>
  </p:slideViewPr>
  <p:outlineViewPr>
    <p:cViewPr>
      <p:scale>
        <a:sx n="33" d="100"/>
        <a:sy n="33" d="100"/>
      </p:scale>
      <p:origin x="0" y="-13476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3154" y="5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2E09DC-9859-4C0F-AF20-ADCA017C3817}" type="datetimeFigureOut">
              <a:rPr lang="en-US" smtClean="0"/>
              <a:t>3/7/2021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47F398-41C9-45CE-9D5B-1AC4CCB8B0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39489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setosa.io/ev/image-kernels/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arxiv.org/abs/1409.4842" TargetMode="External"/><Relationship Id="rId3" Type="http://schemas.openxmlformats.org/officeDocument/2006/relationships/hyperlink" Target="https://towardsdatascience.com/illustrated-10-cnn-architectures-95d78ace614d#bca5" TargetMode="External"/><Relationship Id="rId7" Type="http://schemas.openxmlformats.org/officeDocument/2006/relationships/hyperlink" Target="https://arxiv.org/abs/1409.1556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papers.nips.cc/paper/2012/file/c399862d3b9d6b76c8436e924a68c45b-Paper.pdf" TargetMode="External"/><Relationship Id="rId5" Type="http://schemas.openxmlformats.org/officeDocument/2006/relationships/hyperlink" Target="http://yann.lecun.com/exdb/lenet/" TargetMode="External"/><Relationship Id="rId10" Type="http://schemas.openxmlformats.org/officeDocument/2006/relationships/hyperlink" Target="https://arxiv.org/abs/1311.2901v3" TargetMode="External"/><Relationship Id="rId4" Type="http://schemas.openxmlformats.org/officeDocument/2006/relationships/hyperlink" Target="https://towardsdatascience.com/the-w3h-of-alexnet-vggnet-resnet-and-inception-7baaaecccc96" TargetMode="External"/><Relationship Id="rId9" Type="http://schemas.openxmlformats.org/officeDocument/2006/relationships/hyperlink" Target="https://arxiv.org/abs/1512.03385" TargetMode="Externa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setosa.io/ev/image-kernels/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imp.org/2.8/en/plug-in-convmatrix.html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501794-379E-49EC-B1C8-F2C0C0C03D5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5028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hlinkClick r:id="rId3"/>
              </a:rPr>
              <a:t>https://setosa.io/ev/image-kernels/</a:t>
            </a:r>
            <a:r>
              <a:rPr lang="en-US" dirty="0"/>
              <a:t>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7F398-41C9-45CE-9D5B-1AC4CCB8B06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1009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501794-379E-49EC-B1C8-F2C0C0C03D5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4420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7F398-41C9-45CE-9D5B-1AC4CCB8B06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2285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7F398-41C9-45CE-9D5B-1AC4CCB8B06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4521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 of a CNN to identify handwritten numbers (network trained on MNIST database): </a:t>
            </a:r>
          </a:p>
          <a:p>
            <a:r>
              <a:rPr lang="en-US" dirty="0"/>
              <a:t>http://www.cs.cmu.edu/~aharley/vis/conv/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7F398-41C9-45CE-9D5B-1AC4CCB8B06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4793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hlinkClick r:id="rId3"/>
              </a:rPr>
              <a:t>https://towardsdatascience.com/illustrated-10-cnn-architectures-95d78ace614d#bca5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>
                <a:hlinkClick r:id="rId4"/>
              </a:rPr>
              <a:t>https://towardsdatascience.com/the-w3h-of-alexnet-vggnet-resnet-and-inception-7baaaecccc96</a:t>
            </a:r>
            <a:r>
              <a:rPr lang="en-US" dirty="0"/>
              <a:t> </a:t>
            </a:r>
          </a:p>
          <a:p>
            <a:endParaRPr lang="nb-NO" dirty="0"/>
          </a:p>
          <a:p>
            <a:r>
              <a:rPr lang="nb-NO" dirty="0"/>
              <a:t>LeNet: </a:t>
            </a:r>
            <a:r>
              <a:rPr lang="nb-NO" dirty="0">
                <a:hlinkClick r:id="rId5"/>
              </a:rPr>
              <a:t>http://yann.lecun.com/exdb/lenet/</a:t>
            </a:r>
            <a:r>
              <a:rPr lang="nb-NO" dirty="0"/>
              <a:t> </a:t>
            </a:r>
          </a:p>
          <a:p>
            <a:r>
              <a:rPr lang="nb-NO" dirty="0"/>
              <a:t>AlexNet: </a:t>
            </a:r>
            <a:r>
              <a:rPr lang="nb-NO" dirty="0">
                <a:hlinkClick r:id="rId6"/>
              </a:rPr>
              <a:t>https://papers.nips.cc/paper/2012/file/c399862d3b9d6b76c8436e924a68c45b-Paper.pdf</a:t>
            </a:r>
            <a:r>
              <a:rPr lang="nb-NO" dirty="0"/>
              <a:t> </a:t>
            </a:r>
          </a:p>
          <a:p>
            <a:r>
              <a:rPr lang="nb-NO" dirty="0"/>
              <a:t>VGGNet: </a:t>
            </a:r>
            <a:r>
              <a:rPr lang="nb-NO" dirty="0">
                <a:hlinkClick r:id="rId7"/>
              </a:rPr>
              <a:t>https://arxiv.org/abs/1409.1556</a:t>
            </a:r>
            <a:r>
              <a:rPr lang="nb-NO" dirty="0"/>
              <a:t> </a:t>
            </a:r>
          </a:p>
          <a:p>
            <a:r>
              <a:rPr lang="nb-NO" dirty="0"/>
              <a:t>GoogLeNet: </a:t>
            </a:r>
            <a:r>
              <a:rPr lang="nb-NO" dirty="0">
                <a:hlinkClick r:id="rId8"/>
              </a:rPr>
              <a:t>https://arxiv.org/abs/1409.4842</a:t>
            </a:r>
            <a:r>
              <a:rPr lang="nb-NO" dirty="0"/>
              <a:t> </a:t>
            </a:r>
          </a:p>
          <a:p>
            <a:r>
              <a:rPr lang="nb-NO" dirty="0"/>
              <a:t>ResNet: </a:t>
            </a:r>
            <a:r>
              <a:rPr lang="nb-NO" dirty="0">
                <a:hlinkClick r:id="rId9"/>
              </a:rPr>
              <a:t>https://arxiv.org/abs/1512.03385</a:t>
            </a:r>
            <a:r>
              <a:rPr lang="nb-NO" dirty="0"/>
              <a:t> </a:t>
            </a:r>
          </a:p>
          <a:p>
            <a:r>
              <a:rPr lang="nb-NO" dirty="0"/>
              <a:t>ZFNet: </a:t>
            </a:r>
            <a:r>
              <a:rPr lang="en-US" dirty="0">
                <a:hlinkClick r:id="rId10"/>
              </a:rPr>
              <a:t>https://arxiv.org/abs/1311.2901v3</a:t>
            </a:r>
            <a:r>
              <a:rPr lang="en-US" dirty="0"/>
              <a:t>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7F398-41C9-45CE-9D5B-1AC4CCB8B06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5380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501794-379E-49EC-B1C8-F2C0C0C03D5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9210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501794-379E-49EC-B1C8-F2C0C0C03D5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7004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501794-379E-49EC-B1C8-F2C0C0C03D5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59746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7F398-41C9-45CE-9D5B-1AC4CCB8B06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7416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Convolutional layers can help!!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7F398-41C9-45CE-9D5B-1AC4CCB8B06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8752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Read this article alongside the slides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https://towardsdatascience.com/a-comprehensive-guide-to-convolutional-neural-networks-the-eli5-way-3bd2b1164a53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7F398-41C9-45CE-9D5B-1AC4CCB8B06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43194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Grayscale, B/W needs one channel</a:t>
            </a:r>
          </a:p>
          <a:p>
            <a:r>
              <a:rPr lang="en-US" dirty="0"/>
              <a:t>Colored image (RGB) needs 3 channels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7F398-41C9-45CE-9D5B-1AC4CCB8B06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1065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https://www.ncbi.nlm.nih.gov/pmc/articles/PMC1359523/ </a:t>
            </a:r>
          </a:p>
          <a:p>
            <a:r>
              <a:rPr lang="en-US" dirty="0"/>
              <a:t>Demo: gimp conv matrix filter </a:t>
            </a:r>
          </a:p>
          <a:p>
            <a:r>
              <a:rPr lang="en-US" dirty="0"/>
              <a:t>filter </a:t>
            </a:r>
            <a:r>
              <a:rPr lang="en-US" dirty="0">
                <a:sym typeface="Wingdings" panose="05000000000000000000" pitchFamily="2" charset="2"/>
              </a:rPr>
              <a:t> generic  Convolution Matrix </a:t>
            </a:r>
          </a:p>
          <a:p>
            <a:r>
              <a:rPr lang="en-US" dirty="0">
                <a:sym typeface="Wingdings" panose="05000000000000000000" pitchFamily="2" charset="2"/>
              </a:rPr>
              <a:t>Online interactive demo: </a:t>
            </a:r>
            <a:r>
              <a:rPr lang="en-US" dirty="0">
                <a:hlinkClick r:id="rId3"/>
              </a:rPr>
              <a:t>https://setosa.io/ev/image-kernels/</a:t>
            </a:r>
            <a:r>
              <a:rPr lang="en-US" dirty="0"/>
              <a:t>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7F398-41C9-45CE-9D5B-1AC4CCB8B06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6903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Convolution: is a math operation combining to functions into </a:t>
            </a:r>
          </a:p>
          <a:p>
            <a:r>
              <a:rPr lang="en-US" dirty="0"/>
              <a:t>Matrix Convolution is the treatment of a matrix (here, our image pixels) by a mask/filter (called “kernel”).</a:t>
            </a:r>
          </a:p>
          <a:p>
            <a:r>
              <a:rPr lang="en-US" dirty="0"/>
              <a:t>Demo: gimp conv matrix filter </a:t>
            </a:r>
          </a:p>
          <a:p>
            <a:r>
              <a:rPr lang="en-US" dirty="0"/>
              <a:t>filter </a:t>
            </a:r>
            <a:r>
              <a:rPr lang="en-US" dirty="0">
                <a:sym typeface="Wingdings" panose="05000000000000000000" pitchFamily="2" charset="2"/>
              </a:rPr>
              <a:t> generic  Convolution Matrix </a:t>
            </a:r>
          </a:p>
          <a:p>
            <a:r>
              <a:rPr lang="en-US" dirty="0">
                <a:hlinkClick r:id="rId3"/>
              </a:rPr>
              <a:t>https://docs.gimp.org/2.8/en/plug-in-convmatrix.html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7F398-41C9-45CE-9D5B-1AC4CCB8B06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6025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22363"/>
            <a:ext cx="103632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E3D37-9B21-4150-A658-5534A8FECF4A}" type="datetime1">
              <a:rPr lang="en-US" smtClean="0"/>
              <a:t>3/7/2021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51862-5BCB-44C2-88CB-3038997B126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B99F70C-31D9-4644-B9D6-D50219DEE58C}"/>
              </a:ext>
            </a:extLst>
          </p:cNvPr>
          <p:cNvSpPr/>
          <p:nvPr userDrawn="1"/>
        </p:nvSpPr>
        <p:spPr>
          <a:xfrm>
            <a:off x="73980" y="6536618"/>
            <a:ext cx="1348114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Ali M Adeli</a:t>
            </a:r>
          </a:p>
        </p:txBody>
      </p:sp>
    </p:spTree>
    <p:extLst>
      <p:ext uri="{BB962C8B-B14F-4D97-AF65-F5344CB8AC3E}">
        <p14:creationId xmlns:p14="http://schemas.microsoft.com/office/powerpoint/2010/main" val="41306265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DCA04-EC0A-40A7-BA72-964EF6B6F6E0}" type="datetime1">
              <a:rPr lang="en-US" smtClean="0"/>
              <a:t>3/7/2021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51862-5BCB-44C2-88CB-3038997B12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4906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A30447-9159-486C-B8EA-6D9B997527B6}" type="datetime1">
              <a:rPr lang="en-US" smtClean="0"/>
              <a:t>3/7/2021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51862-5BCB-44C2-88CB-3038997B12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6993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9144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93794"/>
            <a:ext cx="10515600" cy="4820951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C0A46-0622-40BE-A837-D8F3CED7CD3F}" type="datetime1">
              <a:rPr lang="en-US" smtClean="0"/>
              <a:t>3/7/2021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51862-5BCB-44C2-88CB-3038997B126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3FCB538-A922-4A01-966C-57103AE1695F}"/>
              </a:ext>
            </a:extLst>
          </p:cNvPr>
          <p:cNvSpPr/>
          <p:nvPr userDrawn="1"/>
        </p:nvSpPr>
        <p:spPr>
          <a:xfrm>
            <a:off x="73980" y="6536618"/>
            <a:ext cx="1348114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Ali M Adeli</a:t>
            </a:r>
          </a:p>
        </p:txBody>
      </p:sp>
    </p:spTree>
    <p:extLst>
      <p:ext uri="{BB962C8B-B14F-4D97-AF65-F5344CB8AC3E}">
        <p14:creationId xmlns:p14="http://schemas.microsoft.com/office/powerpoint/2010/main" val="40589075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F9DD73-B10F-46B3-9922-9551223B329D}" type="datetime1">
              <a:rPr lang="en-US" smtClean="0"/>
              <a:t>3/7/2021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51862-5BCB-44C2-88CB-3038997B12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8858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9144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421134"/>
            <a:ext cx="5181600" cy="479361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421134"/>
            <a:ext cx="5181600" cy="479361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0EEC9-CBF2-4659-B3BF-D231D248DA44}" type="datetime1">
              <a:rPr lang="en-US" smtClean="0"/>
              <a:t>3/7/2021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51862-5BCB-44C2-88CB-3038997B12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1970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914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8C3CEB-F020-47E8-91B4-192A3CA1D5F6}" type="datetime1">
              <a:rPr lang="en-US" smtClean="0"/>
              <a:t>3/7/2021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51862-5BCB-44C2-88CB-3038997B12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4746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914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776A9-638C-4B62-851C-17B1483856D8}" type="datetime1">
              <a:rPr lang="en-US" smtClean="0"/>
              <a:t>3/7/2021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51862-5BCB-44C2-88CB-3038997B12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0106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6A479-B701-4A4F-ABD0-44327AF9D46B}" type="datetime1">
              <a:rPr lang="en-US" smtClean="0"/>
              <a:t>3/7/2021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51862-5BCB-44C2-88CB-3038997B12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9909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8489B-E155-4800-A868-5AA486BD1135}" type="datetime1">
              <a:rPr lang="en-US" smtClean="0"/>
              <a:t>3/7/2021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51862-5BCB-44C2-88CB-3038997B12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984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0807F-2D16-4FB2-BB5C-74691282ADCB}" type="datetime1">
              <a:rPr lang="en-US" smtClean="0"/>
              <a:t>3/7/2021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51862-5BCB-44C2-88CB-3038997B12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5828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420427"/>
            <a:ext cx="10515600" cy="47565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8A7D28-4168-4D69-B665-271D2607E9A8}" type="datetime1">
              <a:rPr lang="en-US" smtClean="0"/>
              <a:t>3/7/2021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F51862-5BCB-44C2-88CB-3038997B12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2710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jpeg"/><Relationship Id="rId4" Type="http://schemas.openxmlformats.org/officeDocument/2006/relationships/image" Target="../media/image50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gi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6.jpeg"/><Relationship Id="rId7" Type="http://schemas.openxmlformats.org/officeDocument/2006/relationships/image" Target="../media/image70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jpeg"/><Relationship Id="rId5" Type="http://schemas.openxmlformats.org/officeDocument/2006/relationships/image" Target="../media/image68.jpeg"/><Relationship Id="rId4" Type="http://schemas.openxmlformats.org/officeDocument/2006/relationships/image" Target="../media/image67.jpe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hyperlink" Target="https://opencv.org/" TargetMode="External"/><Relationship Id="rId3" Type="http://schemas.openxmlformats.org/officeDocument/2006/relationships/hyperlink" Target="https://aws.amazon.com/rekognition/" TargetMode="External"/><Relationship Id="rId7" Type="http://schemas.openxmlformats.org/officeDocument/2006/relationships/hyperlink" Target="https://www.kairos.com/" TargetMode="External"/><Relationship Id="rId2" Type="http://schemas.openxmlformats.org/officeDocument/2006/relationships/hyperlink" Target="https://cloud.google.com/vision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ibm.com/watson/services/visual-recognition/" TargetMode="External"/><Relationship Id="rId5" Type="http://schemas.openxmlformats.org/officeDocument/2006/relationships/hyperlink" Target="https://azure.microsoft.com/en-us/services/cognitive-services/directory/vision/" TargetMode="External"/><Relationship Id="rId10" Type="http://schemas.openxmlformats.org/officeDocument/2006/relationships/hyperlink" Target="https://www.affectiva.com/" TargetMode="External"/><Relationship Id="rId4" Type="http://schemas.openxmlformats.org/officeDocument/2006/relationships/hyperlink" Target="https://github.com/facebookresearch/Detectron" TargetMode="External"/><Relationship Id="rId9" Type="http://schemas.openxmlformats.org/officeDocument/2006/relationships/hyperlink" Target="https://www.faceplusplus.com/" TargetMode="Externa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9" Type="http://schemas.openxmlformats.org/officeDocument/2006/relationships/image" Target="../media/image38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34" Type="http://schemas.openxmlformats.org/officeDocument/2006/relationships/image" Target="../media/image33.png"/><Relationship Id="rId42" Type="http://schemas.openxmlformats.org/officeDocument/2006/relationships/image" Target="../media/image41.jpe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33" Type="http://schemas.openxmlformats.org/officeDocument/2006/relationships/image" Target="../media/image32.png"/><Relationship Id="rId38" Type="http://schemas.openxmlformats.org/officeDocument/2006/relationships/image" Target="../media/image37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png"/><Relationship Id="rId41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32" Type="http://schemas.openxmlformats.org/officeDocument/2006/relationships/image" Target="../media/image31.png"/><Relationship Id="rId37" Type="http://schemas.openxmlformats.org/officeDocument/2006/relationships/image" Target="../media/image36.png"/><Relationship Id="rId40" Type="http://schemas.openxmlformats.org/officeDocument/2006/relationships/image" Target="../media/image39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36" Type="http://schemas.openxmlformats.org/officeDocument/2006/relationships/image" Target="../media/image35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31" Type="http://schemas.openxmlformats.org/officeDocument/2006/relationships/image" Target="../media/image30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Relationship Id="rId30" Type="http://schemas.openxmlformats.org/officeDocument/2006/relationships/image" Target="../media/image29.png"/><Relationship Id="rId35" Type="http://schemas.openxmlformats.org/officeDocument/2006/relationships/image" Target="../media/image3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playlist?list=PLZHQObOWTQDNU6R1_67000Dx_ZCJB-3pi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79056E6-2157-409D-AC08-448665155B4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MIS 7720 </a:t>
            </a:r>
            <a:br>
              <a:rPr lang="en-US" sz="4400" dirty="0"/>
            </a:br>
            <a:r>
              <a:rPr lang="en-US" sz="4400"/>
              <a:t>#10 </a:t>
            </a:r>
            <a:r>
              <a:rPr lang="en-US" sz="4400" dirty="0"/>
              <a:t>Convolutional Neural Networks (CNN)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24AC44FC-7814-4759-9DA6-D6274C4F148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00510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2600" y="0"/>
            <a:ext cx="7772400" cy="1143000"/>
          </a:xfrm>
        </p:spPr>
        <p:txBody>
          <a:bodyPr/>
          <a:lstStyle/>
          <a:p>
            <a:r>
              <a:rPr lang="en-US" dirty="0"/>
              <a:t>What if the input is an Image?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86736" y="5138383"/>
            <a:ext cx="8812491" cy="932974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sz="2400" dirty="0"/>
              <a:t>Number of Parameters</a:t>
            </a:r>
          </a:p>
          <a:p>
            <a:pPr marL="0" indent="0">
              <a:buNone/>
            </a:pPr>
            <a:r>
              <a:rPr lang="en-US" sz="2400" dirty="0"/>
              <a:t>480000*480000 + 480000 +1 = </a:t>
            </a:r>
            <a:r>
              <a:rPr lang="en-US" sz="2400" b="1" dirty="0"/>
              <a:t>approximately 230 Billion !!!</a:t>
            </a:r>
          </a:p>
          <a:p>
            <a:pPr marL="0" indent="0">
              <a:buNone/>
            </a:pPr>
            <a:r>
              <a:rPr lang="en-US" sz="2400" dirty="0"/>
              <a:t>480000*1000 + 1000 +1 = approximately </a:t>
            </a:r>
            <a:r>
              <a:rPr lang="en-US" sz="2400" b="1" dirty="0"/>
              <a:t>480 million !!!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6154" y="1600201"/>
            <a:ext cx="1912699" cy="143985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665702" y="3352800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400 X 400 X 3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962400" y="1335831"/>
            <a:ext cx="457200" cy="33855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x1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962400" y="1945431"/>
            <a:ext cx="457200" cy="33855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x2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962400" y="2555031"/>
            <a:ext cx="457200" cy="33855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x3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761895" y="4183288"/>
            <a:ext cx="989215" cy="33855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x480000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799302" y="4642085"/>
            <a:ext cx="914400" cy="369332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Input</a:t>
            </a:r>
          </a:p>
        </p:txBody>
      </p:sp>
      <p:sp>
        <p:nvSpPr>
          <p:cNvPr id="11" name="Oval 10"/>
          <p:cNvSpPr/>
          <p:nvPr/>
        </p:nvSpPr>
        <p:spPr bwMode="auto">
          <a:xfrm>
            <a:off x="6192982" y="1909661"/>
            <a:ext cx="457200" cy="410095"/>
          </a:xfrm>
          <a:prstGeom prst="ellips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latin typeface="Arial" panose="020B0604020202020204" pitchFamily="34" charset="0"/>
              <a:ea typeface="ヒラギノ角ゴ Pro W3" pitchFamily="86" charset="-128"/>
            </a:endParaRPr>
          </a:p>
        </p:txBody>
      </p:sp>
      <p:sp>
        <p:nvSpPr>
          <p:cNvPr id="12" name="Oval 11"/>
          <p:cNvSpPr/>
          <p:nvPr/>
        </p:nvSpPr>
        <p:spPr bwMode="auto">
          <a:xfrm>
            <a:off x="6192982" y="1295401"/>
            <a:ext cx="457200" cy="410095"/>
          </a:xfrm>
          <a:prstGeom prst="ellips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latin typeface="Arial" panose="020B0604020202020204" pitchFamily="34" charset="0"/>
              <a:ea typeface="ヒラギノ角ゴ Pro W3" pitchFamily="86" charset="-128"/>
            </a:endParaRPr>
          </a:p>
        </p:txBody>
      </p:sp>
      <p:sp>
        <p:nvSpPr>
          <p:cNvPr id="13" name="Oval 12"/>
          <p:cNvSpPr/>
          <p:nvPr/>
        </p:nvSpPr>
        <p:spPr bwMode="auto">
          <a:xfrm>
            <a:off x="6192982" y="2519261"/>
            <a:ext cx="457200" cy="410095"/>
          </a:xfrm>
          <a:prstGeom prst="ellips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latin typeface="Arial" panose="020B0604020202020204" pitchFamily="34" charset="0"/>
              <a:ea typeface="ヒラギノ角ゴ Pro W3" pitchFamily="86" charset="-128"/>
            </a:endParaRPr>
          </a:p>
        </p:txBody>
      </p:sp>
      <p:sp>
        <p:nvSpPr>
          <p:cNvPr id="14" name="Oval 13"/>
          <p:cNvSpPr/>
          <p:nvPr/>
        </p:nvSpPr>
        <p:spPr bwMode="auto">
          <a:xfrm>
            <a:off x="6192982" y="4003467"/>
            <a:ext cx="457200" cy="410095"/>
          </a:xfrm>
          <a:prstGeom prst="ellips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latin typeface="Arial" panose="020B0604020202020204" pitchFamily="34" charset="0"/>
              <a:ea typeface="ヒラギノ角ゴ Pro W3" pitchFamily="86" charset="-128"/>
            </a:endParaRPr>
          </a:p>
        </p:txBody>
      </p:sp>
      <p:sp>
        <p:nvSpPr>
          <p:cNvPr id="15" name="Oval 14"/>
          <p:cNvSpPr/>
          <p:nvPr/>
        </p:nvSpPr>
        <p:spPr bwMode="auto">
          <a:xfrm>
            <a:off x="8046374" y="2021632"/>
            <a:ext cx="754380" cy="677739"/>
          </a:xfrm>
          <a:prstGeom prst="ellips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latin typeface="Arial" panose="020B0604020202020204" pitchFamily="34" charset="0"/>
              <a:ea typeface="ヒラギノ角ゴ Pro W3" pitchFamily="86" charset="-128"/>
            </a:endParaRPr>
          </a:p>
        </p:txBody>
      </p:sp>
      <p:cxnSp>
        <p:nvCxnSpPr>
          <p:cNvPr id="16" name="Straight Arrow Connector 15"/>
          <p:cNvCxnSpPr>
            <a:stCxn id="6" idx="3"/>
            <a:endCxn id="12" idx="2"/>
          </p:cNvCxnSpPr>
          <p:nvPr/>
        </p:nvCxnSpPr>
        <p:spPr bwMode="auto">
          <a:xfrm flipV="1">
            <a:off x="4419600" y="1500448"/>
            <a:ext cx="1773382" cy="466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Straight Arrow Connector 16"/>
          <p:cNvCxnSpPr>
            <a:stCxn id="6" idx="3"/>
            <a:endCxn id="11" idx="2"/>
          </p:cNvCxnSpPr>
          <p:nvPr/>
        </p:nvCxnSpPr>
        <p:spPr bwMode="auto">
          <a:xfrm>
            <a:off x="4419600" y="1505108"/>
            <a:ext cx="1773382" cy="6096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Arrow Connector 17"/>
          <p:cNvCxnSpPr>
            <a:stCxn id="6" idx="3"/>
            <a:endCxn id="13" idx="2"/>
          </p:cNvCxnSpPr>
          <p:nvPr/>
        </p:nvCxnSpPr>
        <p:spPr bwMode="auto">
          <a:xfrm>
            <a:off x="4419600" y="1505108"/>
            <a:ext cx="1773382" cy="12192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Arrow Connector 18"/>
          <p:cNvCxnSpPr>
            <a:stCxn id="6" idx="3"/>
            <a:endCxn id="14" idx="2"/>
          </p:cNvCxnSpPr>
          <p:nvPr/>
        </p:nvCxnSpPr>
        <p:spPr bwMode="auto">
          <a:xfrm>
            <a:off x="4419600" y="1505108"/>
            <a:ext cx="1773382" cy="270340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Arrow Connector 19"/>
          <p:cNvCxnSpPr>
            <a:stCxn id="7" idx="3"/>
            <a:endCxn id="12" idx="2"/>
          </p:cNvCxnSpPr>
          <p:nvPr/>
        </p:nvCxnSpPr>
        <p:spPr bwMode="auto">
          <a:xfrm flipV="1">
            <a:off x="4419600" y="1500448"/>
            <a:ext cx="1773382" cy="61426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Arrow Connector 20"/>
          <p:cNvCxnSpPr>
            <a:stCxn id="7" idx="3"/>
            <a:endCxn id="11" idx="2"/>
          </p:cNvCxnSpPr>
          <p:nvPr/>
        </p:nvCxnSpPr>
        <p:spPr bwMode="auto">
          <a:xfrm>
            <a:off x="4419600" y="2114708"/>
            <a:ext cx="1773382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Arrow Connector 21"/>
          <p:cNvCxnSpPr>
            <a:stCxn id="7" idx="3"/>
            <a:endCxn id="13" idx="2"/>
          </p:cNvCxnSpPr>
          <p:nvPr/>
        </p:nvCxnSpPr>
        <p:spPr bwMode="auto">
          <a:xfrm>
            <a:off x="4419600" y="2114708"/>
            <a:ext cx="1773382" cy="6096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Arrow Connector 22"/>
          <p:cNvCxnSpPr>
            <a:stCxn id="7" idx="3"/>
            <a:endCxn id="14" idx="2"/>
          </p:cNvCxnSpPr>
          <p:nvPr/>
        </p:nvCxnSpPr>
        <p:spPr bwMode="auto">
          <a:xfrm>
            <a:off x="4419600" y="2114708"/>
            <a:ext cx="1773382" cy="209380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Arrow Connector 23"/>
          <p:cNvCxnSpPr>
            <a:stCxn id="8" idx="3"/>
            <a:endCxn id="12" idx="2"/>
          </p:cNvCxnSpPr>
          <p:nvPr/>
        </p:nvCxnSpPr>
        <p:spPr bwMode="auto">
          <a:xfrm flipV="1">
            <a:off x="4419600" y="1500448"/>
            <a:ext cx="1773382" cy="122386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Arrow Connector 24"/>
          <p:cNvCxnSpPr>
            <a:stCxn id="8" idx="3"/>
            <a:endCxn id="11" idx="2"/>
          </p:cNvCxnSpPr>
          <p:nvPr/>
        </p:nvCxnSpPr>
        <p:spPr bwMode="auto">
          <a:xfrm flipV="1">
            <a:off x="4419600" y="2114708"/>
            <a:ext cx="1773382" cy="6096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Straight Arrow Connector 25"/>
          <p:cNvCxnSpPr>
            <a:stCxn id="8" idx="3"/>
            <a:endCxn id="13" idx="2"/>
          </p:cNvCxnSpPr>
          <p:nvPr/>
        </p:nvCxnSpPr>
        <p:spPr bwMode="auto">
          <a:xfrm>
            <a:off x="4419600" y="2724308"/>
            <a:ext cx="1773382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" name="Straight Arrow Connector 26"/>
          <p:cNvCxnSpPr>
            <a:stCxn id="8" idx="3"/>
            <a:endCxn id="14" idx="2"/>
          </p:cNvCxnSpPr>
          <p:nvPr/>
        </p:nvCxnSpPr>
        <p:spPr bwMode="auto">
          <a:xfrm>
            <a:off x="4419600" y="2724308"/>
            <a:ext cx="1773382" cy="148420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8" name="Straight Arrow Connector 27"/>
          <p:cNvCxnSpPr>
            <a:stCxn id="9" idx="3"/>
            <a:endCxn id="12" idx="2"/>
          </p:cNvCxnSpPr>
          <p:nvPr/>
        </p:nvCxnSpPr>
        <p:spPr bwMode="auto">
          <a:xfrm flipV="1">
            <a:off x="4751110" y="1500449"/>
            <a:ext cx="1441873" cy="285211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9" name="Straight Arrow Connector 28"/>
          <p:cNvCxnSpPr>
            <a:stCxn id="9" idx="3"/>
            <a:endCxn id="11" idx="2"/>
          </p:cNvCxnSpPr>
          <p:nvPr/>
        </p:nvCxnSpPr>
        <p:spPr bwMode="auto">
          <a:xfrm flipV="1">
            <a:off x="4751110" y="2114709"/>
            <a:ext cx="1441873" cy="223785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" name="Straight Arrow Connector 29"/>
          <p:cNvCxnSpPr>
            <a:stCxn id="9" idx="3"/>
            <a:endCxn id="13" idx="2"/>
          </p:cNvCxnSpPr>
          <p:nvPr/>
        </p:nvCxnSpPr>
        <p:spPr bwMode="auto">
          <a:xfrm flipV="1">
            <a:off x="4751110" y="2724309"/>
            <a:ext cx="1441873" cy="162825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" name="Straight Arrow Connector 30"/>
          <p:cNvCxnSpPr>
            <a:stCxn id="9" idx="3"/>
            <a:endCxn id="14" idx="2"/>
          </p:cNvCxnSpPr>
          <p:nvPr/>
        </p:nvCxnSpPr>
        <p:spPr bwMode="auto">
          <a:xfrm flipV="1">
            <a:off x="4751110" y="4208515"/>
            <a:ext cx="1441873" cy="14405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" name="Straight Arrow Connector 31"/>
          <p:cNvCxnSpPr>
            <a:stCxn id="12" idx="6"/>
            <a:endCxn id="15" idx="2"/>
          </p:cNvCxnSpPr>
          <p:nvPr/>
        </p:nvCxnSpPr>
        <p:spPr bwMode="auto">
          <a:xfrm>
            <a:off x="6650182" y="1500449"/>
            <a:ext cx="1396192" cy="86005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" name="Straight Arrow Connector 32"/>
          <p:cNvCxnSpPr>
            <a:stCxn id="11" idx="6"/>
            <a:endCxn id="15" idx="2"/>
          </p:cNvCxnSpPr>
          <p:nvPr/>
        </p:nvCxnSpPr>
        <p:spPr bwMode="auto">
          <a:xfrm>
            <a:off x="6650182" y="2114709"/>
            <a:ext cx="1396192" cy="24579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4" name="Straight Arrow Connector 33"/>
          <p:cNvCxnSpPr>
            <a:stCxn id="13" idx="6"/>
            <a:endCxn id="15" idx="2"/>
          </p:cNvCxnSpPr>
          <p:nvPr/>
        </p:nvCxnSpPr>
        <p:spPr bwMode="auto">
          <a:xfrm flipV="1">
            <a:off x="6650182" y="2360502"/>
            <a:ext cx="1396192" cy="36380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5" name="Straight Arrow Connector 34"/>
          <p:cNvCxnSpPr>
            <a:stCxn id="14" idx="6"/>
            <a:endCxn id="15" idx="2"/>
          </p:cNvCxnSpPr>
          <p:nvPr/>
        </p:nvCxnSpPr>
        <p:spPr bwMode="auto">
          <a:xfrm flipV="1">
            <a:off x="6650182" y="2360502"/>
            <a:ext cx="1396192" cy="184801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6" name="TextBox 35"/>
          <p:cNvSpPr txBox="1"/>
          <p:nvPr/>
        </p:nvSpPr>
        <p:spPr>
          <a:xfrm>
            <a:off x="5564506" y="4651246"/>
            <a:ext cx="3655694" cy="369332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Hidden Layers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9879849" y="2129667"/>
            <a:ext cx="367146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Y</a:t>
            </a:r>
          </a:p>
        </p:txBody>
      </p:sp>
      <p:cxnSp>
        <p:nvCxnSpPr>
          <p:cNvPr id="38" name="Straight Arrow Connector 37"/>
          <p:cNvCxnSpPr>
            <a:stCxn id="15" idx="6"/>
            <a:endCxn id="37" idx="1"/>
          </p:cNvCxnSpPr>
          <p:nvPr/>
        </p:nvCxnSpPr>
        <p:spPr bwMode="auto">
          <a:xfrm flipV="1">
            <a:off x="8800755" y="2314333"/>
            <a:ext cx="1079095" cy="4616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9" name="TextBox 38"/>
          <p:cNvSpPr txBox="1"/>
          <p:nvPr/>
        </p:nvSpPr>
        <p:spPr>
          <a:xfrm>
            <a:off x="9477895" y="4642084"/>
            <a:ext cx="1143000" cy="369332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Output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6194367" y="1377218"/>
            <a:ext cx="590724" cy="276999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a1</a:t>
            </a:r>
            <a:r>
              <a:rPr lang="en-US" sz="1200" baseline="30000" dirty="0"/>
              <a:t>(1)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6192982" y="1994285"/>
            <a:ext cx="590724" cy="276999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a2</a:t>
            </a:r>
            <a:r>
              <a:rPr lang="en-US" sz="1200" baseline="30000" dirty="0"/>
              <a:t>(1)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6192982" y="2593837"/>
            <a:ext cx="590724" cy="276999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a3</a:t>
            </a:r>
            <a:r>
              <a:rPr lang="en-US" sz="1200" baseline="30000" dirty="0"/>
              <a:t>(1)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5970662" y="3773595"/>
            <a:ext cx="953068" cy="276999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a480000</a:t>
            </a:r>
            <a:r>
              <a:rPr lang="en-US" sz="1200" baseline="30000" dirty="0"/>
              <a:t>(1)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8179898" y="2242262"/>
            <a:ext cx="590724" cy="276999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a1</a:t>
            </a:r>
            <a:r>
              <a:rPr lang="en-US" sz="1200" baseline="30000" dirty="0"/>
              <a:t>(2)</a:t>
            </a:r>
          </a:p>
        </p:txBody>
      </p:sp>
      <p:cxnSp>
        <p:nvCxnSpPr>
          <p:cNvPr id="60" name="Straight Connector 59"/>
          <p:cNvCxnSpPr/>
          <p:nvPr/>
        </p:nvCxnSpPr>
        <p:spPr bwMode="auto">
          <a:xfrm>
            <a:off x="4191000" y="3157072"/>
            <a:ext cx="0" cy="73933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564955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36" grpId="0" animBg="1"/>
      <p:bldP spid="37" grpId="0" animBg="1"/>
      <p:bldP spid="39" grpId="0" animBg="1"/>
      <p:bldP spid="40" grpId="0"/>
      <p:bldP spid="41" grpId="0"/>
      <p:bldP spid="42" grpId="0"/>
      <p:bldP spid="43" grpId="0"/>
      <p:bldP spid="4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B8B09-E882-4B61-A6D2-857AC12B7B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Neural Network (CNN)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4CE3038-6E01-491D-B31B-35CE5D7B04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33151" y="1279527"/>
            <a:ext cx="5895975" cy="12953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A6FC6DE-A59B-4CE1-A9B8-851092B7CB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5801" y="2764715"/>
            <a:ext cx="5928917" cy="3728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8150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BE6A49-21FC-4159-AEC6-8B48A407B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Processing image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BCD24F5-FBC0-459E-BA5B-7074726A89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30455" y="1580741"/>
            <a:ext cx="8682631" cy="4663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0194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Layers – step1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Filter</a:t>
            </a:r>
          </a:p>
        </p:txBody>
      </p:sp>
      <p:pic>
        <p:nvPicPr>
          <p:cNvPr id="47" name="Picture 46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251331" y="1981201"/>
            <a:ext cx="3273169" cy="2526535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1330" y="1990325"/>
            <a:ext cx="3273169" cy="2541240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201" y="2286000"/>
            <a:ext cx="3032656" cy="2253868"/>
          </a:xfrm>
          <a:prstGeom prst="rect">
            <a:avLst/>
          </a:prstGeom>
        </p:spPr>
      </p:pic>
      <p:grpSp>
        <p:nvGrpSpPr>
          <p:cNvPr id="50" name="Group 49"/>
          <p:cNvGrpSpPr/>
          <p:nvPr/>
        </p:nvGrpSpPr>
        <p:grpSpPr>
          <a:xfrm>
            <a:off x="4495800" y="1143001"/>
            <a:ext cx="762000" cy="954107"/>
            <a:chOff x="2095500" y="1904999"/>
            <a:chExt cx="762000" cy="954107"/>
          </a:xfrm>
        </p:grpSpPr>
        <p:sp>
          <p:nvSpPr>
            <p:cNvPr id="51" name="TextBox 50"/>
            <p:cNvSpPr txBox="1"/>
            <p:nvPr/>
          </p:nvSpPr>
          <p:spPr>
            <a:xfrm>
              <a:off x="2133600" y="1904999"/>
              <a:ext cx="6858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Garamond" charset="0"/>
                  <a:ea typeface="Garamond" charset="0"/>
                  <a:cs typeface="Garamond" charset="0"/>
                </a:rPr>
                <a:t>0   1  0</a:t>
              </a:r>
            </a:p>
            <a:p>
              <a:r>
                <a:rPr lang="en-US" sz="1400" dirty="0">
                  <a:latin typeface="Garamond" charset="0"/>
                  <a:ea typeface="Garamond" charset="0"/>
                  <a:cs typeface="Garamond" charset="0"/>
                </a:rPr>
                <a:t>1  -4  1</a:t>
              </a:r>
            </a:p>
            <a:p>
              <a:r>
                <a:rPr lang="en-US" sz="1400" dirty="0">
                  <a:latin typeface="Garamond" charset="0"/>
                  <a:ea typeface="Garamond" charset="0"/>
                  <a:cs typeface="Garamond" charset="0"/>
                </a:rPr>
                <a:t>0   1  0</a:t>
              </a:r>
            </a:p>
            <a:p>
              <a:endParaRPr lang="en-US" sz="1400" dirty="0">
                <a:latin typeface="Garamond" charset="0"/>
                <a:ea typeface="Garamond" charset="0"/>
                <a:cs typeface="Garamond" charset="0"/>
              </a:endParaRPr>
            </a:p>
          </p:txBody>
        </p:sp>
        <p:sp>
          <p:nvSpPr>
            <p:cNvPr id="52" name="Double Bracket 51"/>
            <p:cNvSpPr/>
            <p:nvPr/>
          </p:nvSpPr>
          <p:spPr bwMode="auto">
            <a:xfrm>
              <a:off x="2095500" y="1973349"/>
              <a:ext cx="762000" cy="609600"/>
            </a:xfrm>
            <a:prstGeom prst="bracketPair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latin typeface="Arial" panose="020B0604020202020204" pitchFamily="34" charset="0"/>
                <a:ea typeface="ヒラギノ角ゴ Pro W3" pitchFamily="86" charset="-128"/>
              </a:endParaRPr>
            </a:p>
          </p:txBody>
        </p:sp>
      </p:grpSp>
      <p:pic>
        <p:nvPicPr>
          <p:cNvPr id="53" name="Picture 5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2350" y="2014212"/>
            <a:ext cx="393700" cy="393700"/>
          </a:xfrm>
          <a:prstGeom prst="rect">
            <a:avLst/>
          </a:prstGeom>
          <a:ln w="57150">
            <a:solidFill>
              <a:srgbClr val="F7615A"/>
            </a:solidFill>
          </a:ln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1298088"/>
            <a:ext cx="393700" cy="393700"/>
          </a:xfrm>
          <a:prstGeom prst="rect">
            <a:avLst/>
          </a:prstGeom>
          <a:ln w="57150">
            <a:solidFill>
              <a:srgbClr val="F7615A"/>
            </a:solidFill>
          </a:ln>
        </p:spPr>
      </p:pic>
      <p:sp>
        <p:nvSpPr>
          <p:cNvPr id="55" name="TextBox 54"/>
          <p:cNvSpPr txBox="1"/>
          <p:nvPr/>
        </p:nvSpPr>
        <p:spPr>
          <a:xfrm>
            <a:off x="3360130" y="4810914"/>
            <a:ext cx="1211870" cy="338554"/>
          </a:xfrm>
          <a:prstGeom prst="rect">
            <a:avLst/>
          </a:prstGeom>
          <a:solidFill>
            <a:srgbClr val="F7615A"/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rPr>
              <a:t>Input Image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7932130" y="4810914"/>
            <a:ext cx="1669070" cy="338554"/>
          </a:xfrm>
          <a:prstGeom prst="rect">
            <a:avLst/>
          </a:prstGeom>
          <a:solidFill>
            <a:srgbClr val="F7615A"/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rPr>
              <a:t>Convoluted Image</a:t>
            </a:r>
          </a:p>
        </p:txBody>
      </p:sp>
      <p:sp>
        <p:nvSpPr>
          <p:cNvPr id="57" name="Rectangle 56"/>
          <p:cNvSpPr/>
          <p:nvPr/>
        </p:nvSpPr>
        <p:spPr>
          <a:xfrm>
            <a:off x="1028699" y="5428817"/>
            <a:ext cx="8991600" cy="4370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buClr>
                <a:srgbClr val="C00000"/>
              </a:buClr>
            </a:pPr>
            <a:r>
              <a:rPr lang="en-US" altLang="zh-CN" sz="2000" dirty="0"/>
              <a:t>Inspired by the neurophysiological experiments conducted by Hubel and Wiesel 1962.</a:t>
            </a:r>
          </a:p>
        </p:txBody>
      </p:sp>
    </p:spTree>
    <p:extLst>
      <p:ext uri="{BB962C8B-B14F-4D97-AF65-F5344CB8AC3E}">
        <p14:creationId xmlns:p14="http://schemas.microsoft.com/office/powerpoint/2010/main" val="3020930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51 -0.00532 L 0.24896 -0.00162 " pathEditMode="relative" rAng="0" ptsTypes="AA">
                                      <p:cBhvr>
                                        <p:cTn id="2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66" y="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4896 -0.00162 L 0.24896 0.06204 " pathEditMode="relative" rAng="0" ptsTypes="AA">
                                      <p:cBhvr>
                                        <p:cTn id="31" dur="1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17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600"/>
                            </p:stCondLst>
                            <p:childTnLst>
                              <p:par>
                                <p:cTn id="33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4896 0.06203 L -0.00144 0.07037 " pathEditMode="relative" rAng="0" ptsTypes="AA">
                                      <p:cBhvr>
                                        <p:cTn id="34" dur="2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2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800"/>
                            </p:stCondLst>
                            <p:childTnLst>
                              <p:par>
                                <p:cTn id="36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22 0.13334 L 0.24896 0.14352 " pathEditMode="relative" rAng="0" ptsTypes="AA">
                                      <p:cBhvr>
                                        <p:cTn id="37" dur="2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52" y="50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4896 0.14352 L 0.24896 0.21389 " pathEditMode="relative" rAng="0" ptsTypes="AA">
                                      <p:cBhvr>
                                        <p:cTn id="40" dur="1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5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100"/>
                            </p:stCondLst>
                            <p:childTnLst>
                              <p:par>
                                <p:cTn id="42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4896 0.21389 L 0.00351 0.20578 " pathEditMode="relative" rAng="0" ptsTypes="AA">
                                      <p:cBhvr>
                                        <p:cTn id="43" dur="2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279" y="-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300"/>
                            </p:stCondLst>
                            <p:childTnLst>
                              <p:par>
                                <p:cTn id="45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51 0.20579 L 0.00351 0.27246 " pathEditMode="relative" rAng="0" ptsTypes="AA">
                                      <p:cBhvr>
                                        <p:cTn id="46" dur="1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33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400"/>
                            </p:stCondLst>
                            <p:childTnLst>
                              <p:par>
                                <p:cTn id="48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52 0.27246 L 0.24896 0.27107 " pathEditMode="relative" rAng="0" ptsTypes="AA">
                                      <p:cBhvr>
                                        <p:cTn id="49" dur="2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760" y="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600"/>
                            </p:stCondLst>
                            <p:childTnLst>
                              <p:par>
                                <p:cTn id="51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4257 0.32639 L -0.00469 0.32639 " pathEditMode="relative" rAng="0" ptsTypes="AA">
                                      <p:cBhvr>
                                        <p:cTn id="52" dur="2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37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5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Layers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Convolution?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2667000" y="4343400"/>
            <a:ext cx="1211870" cy="338554"/>
          </a:xfrm>
          <a:prstGeom prst="rect">
            <a:avLst/>
          </a:prstGeom>
          <a:solidFill>
            <a:srgbClr val="F7615A"/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rPr>
              <a:t>Input Image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8008330" y="4343401"/>
            <a:ext cx="1669070" cy="584775"/>
          </a:xfrm>
          <a:prstGeom prst="rect">
            <a:avLst/>
          </a:prstGeom>
          <a:solidFill>
            <a:srgbClr val="F7615A"/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rPr>
              <a:t>Convolved Image</a:t>
            </a:r>
          </a:p>
          <a:p>
            <a:pPr algn="ctr"/>
            <a:r>
              <a:rPr lang="en-US" sz="1600" dirty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rPr>
              <a:t>(Feature Map)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2133600" y="2362200"/>
          <a:ext cx="2438400" cy="152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C00000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C00000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C00000"/>
                          </a:solidFill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C00000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f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rgbClr val="C00000"/>
                          </a:solidFill>
                        </a:rPr>
                        <a:t>i</a:t>
                      </a:r>
                      <a:endParaRPr 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j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5410200" y="2362200"/>
          <a:ext cx="1219200" cy="76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C00000"/>
                          </a:solidFill>
                        </a:rPr>
                        <a:t>w1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C00000"/>
                          </a:solidFill>
                        </a:rPr>
                        <a:t>w2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w3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w4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5419898" y="4343400"/>
            <a:ext cx="1211870" cy="338554"/>
          </a:xfrm>
          <a:prstGeom prst="rect">
            <a:avLst/>
          </a:prstGeom>
          <a:solidFill>
            <a:srgbClr val="F7615A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rPr>
              <a:t>Filter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7865225" y="2590800"/>
          <a:ext cx="1828800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C00000"/>
                          </a:solidFill>
                        </a:rPr>
                        <a:t>h1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C00000"/>
                          </a:solidFill>
                        </a:rPr>
                        <a:t>h2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6022572" y="1578686"/>
                <a:ext cx="434215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1=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2572" y="1578686"/>
                <a:ext cx="4342151" cy="276999"/>
              </a:xfrm>
              <a:prstGeom prst="rect">
                <a:avLst/>
              </a:prstGeom>
              <a:blipFill>
                <a:blip r:embed="rId3"/>
                <a:stretch>
                  <a:fillRect l="-702" t="-2222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2896690" y="5106889"/>
                <a:ext cx="433631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2=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6690" y="5106889"/>
                <a:ext cx="4336315" cy="276999"/>
              </a:xfrm>
              <a:prstGeom prst="rect">
                <a:avLst/>
              </a:prstGeom>
              <a:blipFill>
                <a:blip r:embed="rId4"/>
                <a:stretch>
                  <a:fillRect l="-843" t="-4444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/>
          <p:cNvCxnSpPr/>
          <p:nvPr/>
        </p:nvCxnSpPr>
        <p:spPr bwMode="auto">
          <a:xfrm flipV="1">
            <a:off x="3429000" y="1938766"/>
            <a:ext cx="3048000" cy="34723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Straight Arrow Connector 11"/>
          <p:cNvCxnSpPr>
            <a:stCxn id="5" idx="0"/>
          </p:cNvCxnSpPr>
          <p:nvPr/>
        </p:nvCxnSpPr>
        <p:spPr bwMode="auto">
          <a:xfrm flipV="1">
            <a:off x="6019800" y="1938766"/>
            <a:ext cx="457200" cy="42343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Arrow Connector 18"/>
          <p:cNvCxnSpPr/>
          <p:nvPr/>
        </p:nvCxnSpPr>
        <p:spPr bwMode="auto">
          <a:xfrm>
            <a:off x="8193646" y="1855684"/>
            <a:ext cx="0" cy="73511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3" name="Rectangle 32"/>
          <p:cNvSpPr/>
          <p:nvPr/>
        </p:nvSpPr>
        <p:spPr bwMode="auto">
          <a:xfrm>
            <a:off x="2045590" y="2295346"/>
            <a:ext cx="1371600" cy="876300"/>
          </a:xfrm>
          <a:prstGeom prst="rect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latin typeface="Arial" panose="020B0604020202020204" pitchFamily="34" charset="0"/>
              <a:ea typeface="ヒラギノ角ゴ Pro W3" pitchFamily="86" charset="-128"/>
            </a:endParaRPr>
          </a:p>
        </p:txBody>
      </p:sp>
      <p:cxnSp>
        <p:nvCxnSpPr>
          <p:cNvPr id="24" name="Straight Arrow Connector 23"/>
          <p:cNvCxnSpPr/>
          <p:nvPr/>
        </p:nvCxnSpPr>
        <p:spPr bwMode="auto">
          <a:xfrm>
            <a:off x="3429000" y="3162300"/>
            <a:ext cx="838200" cy="19431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Straight Arrow Connector 25"/>
          <p:cNvCxnSpPr/>
          <p:nvPr/>
        </p:nvCxnSpPr>
        <p:spPr bwMode="auto">
          <a:xfrm flipH="1">
            <a:off x="4267200" y="3124200"/>
            <a:ext cx="1752600" cy="19812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8" name="Straight Arrow Connector 27"/>
          <p:cNvCxnSpPr/>
          <p:nvPr/>
        </p:nvCxnSpPr>
        <p:spPr bwMode="auto">
          <a:xfrm flipV="1">
            <a:off x="5943600" y="2895602"/>
            <a:ext cx="2667000" cy="220979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9" name="Rectangle 28"/>
          <p:cNvSpPr/>
          <p:nvPr/>
        </p:nvSpPr>
        <p:spPr bwMode="auto">
          <a:xfrm>
            <a:off x="8008330" y="2623066"/>
            <a:ext cx="297470" cy="3048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latin typeface="Arial" panose="020B0604020202020204" pitchFamily="34" charset="0"/>
              <a:ea typeface="ヒラギノ角ゴ Pro W3" pitchFamily="86" charset="-128"/>
            </a:endParaRPr>
          </a:p>
        </p:txBody>
      </p:sp>
      <p:sp>
        <p:nvSpPr>
          <p:cNvPr id="43" name="Rectangle 42"/>
          <p:cNvSpPr/>
          <p:nvPr/>
        </p:nvSpPr>
        <p:spPr bwMode="auto">
          <a:xfrm>
            <a:off x="8610600" y="2616882"/>
            <a:ext cx="297470" cy="3048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latin typeface="Arial" panose="020B0604020202020204" pitchFamily="34" charset="0"/>
              <a:ea typeface="ヒラギノ角ゴ Pro W3" pitchFamily="86" charset="-128"/>
            </a:endParaRPr>
          </a:p>
        </p:txBody>
      </p:sp>
      <p:sp>
        <p:nvSpPr>
          <p:cNvPr id="57" name="Content Placeholder 2"/>
          <p:cNvSpPr txBox="1">
            <a:spLocks/>
          </p:cNvSpPr>
          <p:nvPr/>
        </p:nvSpPr>
        <p:spPr bwMode="auto">
          <a:xfrm>
            <a:off x="1833343" y="5576947"/>
            <a:ext cx="8812491" cy="7333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28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–"/>
              <a:defRPr sz="22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•"/>
              <a:defRPr sz="22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–"/>
              <a:defRPr sz="22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Char char="»"/>
              <a:defRPr sz="22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Number of Parameters for one feature map = 4</a:t>
            </a:r>
          </a:p>
          <a:p>
            <a:pPr marL="0" indent="0">
              <a:buNone/>
            </a:pPr>
            <a:r>
              <a:rPr lang="en-US" sz="2400" dirty="0"/>
              <a:t>Number of Parameters for 100 feature map = 4*100</a:t>
            </a:r>
          </a:p>
        </p:txBody>
      </p:sp>
    </p:spTree>
    <p:extLst>
      <p:ext uri="{BB962C8B-B14F-4D97-AF65-F5344CB8AC3E}">
        <p14:creationId xmlns:p14="http://schemas.microsoft.com/office/powerpoint/2010/main" val="2782258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1.11111E-6 L 0.04948 0.00278 " pathEditMode="relative" rAng="0" ptsTypes="AA">
                                      <p:cBhvr>
                                        <p:cTn id="44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74" y="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56" grpId="0" animBg="1"/>
      <p:bldP spid="17" grpId="0" animBg="1"/>
      <p:bldP spid="7" grpId="0"/>
      <p:bldP spid="20" grpId="0"/>
      <p:bldP spid="33" grpId="0" animBg="1" autoUpdateAnimBg="0"/>
      <p:bldP spid="33" grpId="1" animBg="1"/>
      <p:bldP spid="29" grpId="0" animBg="1"/>
      <p:bldP spid="4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9A0B7-7FE6-4903-9CB0-108A0EB30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filter sizes and strides </a:t>
            </a:r>
          </a:p>
        </p:txBody>
      </p:sp>
      <p:pic>
        <p:nvPicPr>
          <p:cNvPr id="5" name="Content Placeholder 4" descr="A close up of a logo&#10;&#10;Description automatically generated">
            <a:extLst>
              <a:ext uri="{FF2B5EF4-FFF2-40B4-BE49-F238E27FC236}">
                <a16:creationId xmlns:a16="http://schemas.microsoft.com/office/drawing/2014/main" id="{29670023-0909-42CE-9EB6-24BBF90C12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4457" y="1609284"/>
            <a:ext cx="3773165" cy="3639432"/>
          </a:xfrm>
        </p:spPr>
      </p:pic>
      <p:pic>
        <p:nvPicPr>
          <p:cNvPr id="4098" name="Picture 2" descr="https://cdn-images-1.medium.com/max/600/1*nYf_cUIHFEWU1JXGwnz-Ig.gif">
            <a:extLst>
              <a:ext uri="{FF2B5EF4-FFF2-40B4-BE49-F238E27FC236}">
                <a16:creationId xmlns:a16="http://schemas.microsoft.com/office/drawing/2014/main" id="{E3650115-4286-43AA-8325-16B6FB03499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5353" y="1059526"/>
            <a:ext cx="3762375" cy="4276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92E9011-EA4A-49AB-A1D2-35EDFF26C7D9}"/>
              </a:ext>
            </a:extLst>
          </p:cNvPr>
          <p:cNvSpPr txBox="1"/>
          <p:nvPr/>
        </p:nvSpPr>
        <p:spPr>
          <a:xfrm>
            <a:off x="1282475" y="5471589"/>
            <a:ext cx="3429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3X3 filter with stride of 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A5245FB-2405-42FC-9B63-A23FAE122ECB}"/>
              </a:ext>
            </a:extLst>
          </p:cNvPr>
          <p:cNvSpPr txBox="1"/>
          <p:nvPr/>
        </p:nvSpPr>
        <p:spPr>
          <a:xfrm>
            <a:off x="6820791" y="5471589"/>
            <a:ext cx="3429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5x5 filter with stride of 1</a:t>
            </a:r>
          </a:p>
        </p:txBody>
      </p:sp>
    </p:spTree>
    <p:extLst>
      <p:ext uri="{BB962C8B-B14F-4D97-AF65-F5344CB8AC3E}">
        <p14:creationId xmlns:p14="http://schemas.microsoft.com/office/powerpoint/2010/main" val="36254911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From lower level to more complex features</a:t>
            </a:r>
          </a:p>
        </p:txBody>
      </p:sp>
      <p:sp>
        <p:nvSpPr>
          <p:cNvPr id="4" name="Rectangle 3"/>
          <p:cNvSpPr/>
          <p:nvPr/>
        </p:nvSpPr>
        <p:spPr>
          <a:xfrm>
            <a:off x="1179844" y="5679680"/>
            <a:ext cx="8839200" cy="4063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buClr>
                <a:srgbClr val="C00000"/>
              </a:buClr>
            </a:pPr>
            <a:r>
              <a:rPr lang="en-US" altLang="zh-CN" dirty="0"/>
              <a:t>In Convolutional neural networks, hidden units are only connected to local receptive field. 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2133600" y="1610260"/>
          <a:ext cx="1905000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8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8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81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81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381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381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81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18770"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877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877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877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877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877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5109065" y="1994803"/>
          <a:ext cx="1905000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8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8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81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81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381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381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81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31418"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8161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8161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1418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8161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8161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6" name="Table 15"/>
          <p:cNvGraphicFramePr>
            <a:graphicFrameLocks noGrp="1"/>
          </p:cNvGraphicFramePr>
          <p:nvPr/>
        </p:nvGraphicFramePr>
        <p:xfrm>
          <a:off x="8092024" y="2287637"/>
          <a:ext cx="1745272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37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25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81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815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1815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1815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1815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1815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57505"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7505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7505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7505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7505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7505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cxnSp>
        <p:nvCxnSpPr>
          <p:cNvPr id="57" name="Straight Connector 56"/>
          <p:cNvCxnSpPr/>
          <p:nvPr/>
        </p:nvCxnSpPr>
        <p:spPr bwMode="auto">
          <a:xfrm>
            <a:off x="2209800" y="1676400"/>
            <a:ext cx="2971800" cy="3810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9" name="Straight Connector 58"/>
          <p:cNvCxnSpPr/>
          <p:nvPr/>
        </p:nvCxnSpPr>
        <p:spPr bwMode="auto">
          <a:xfrm>
            <a:off x="2438400" y="1878330"/>
            <a:ext cx="2743200" cy="17907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1" name="Straight Connector 60"/>
          <p:cNvCxnSpPr/>
          <p:nvPr/>
        </p:nvCxnSpPr>
        <p:spPr bwMode="auto">
          <a:xfrm flipV="1">
            <a:off x="2438400" y="2057400"/>
            <a:ext cx="2743200" cy="10287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3" name="Straight Connector 62"/>
          <p:cNvCxnSpPr/>
          <p:nvPr/>
        </p:nvCxnSpPr>
        <p:spPr bwMode="auto">
          <a:xfrm flipV="1">
            <a:off x="2209800" y="2057400"/>
            <a:ext cx="2971800" cy="21336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6" name="Straight Connector 65"/>
          <p:cNvCxnSpPr/>
          <p:nvPr/>
        </p:nvCxnSpPr>
        <p:spPr bwMode="auto">
          <a:xfrm>
            <a:off x="5181600" y="2133600"/>
            <a:ext cx="2971800" cy="32004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7" name="Straight Connector 66"/>
          <p:cNvCxnSpPr/>
          <p:nvPr/>
        </p:nvCxnSpPr>
        <p:spPr bwMode="auto">
          <a:xfrm>
            <a:off x="5410200" y="2274570"/>
            <a:ext cx="2743200" cy="17907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8" name="Straight Connector 67"/>
          <p:cNvCxnSpPr/>
          <p:nvPr/>
        </p:nvCxnSpPr>
        <p:spPr bwMode="auto">
          <a:xfrm flipV="1">
            <a:off x="5410200" y="2453640"/>
            <a:ext cx="2743200" cy="10287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9" name="Straight Connector 68"/>
          <p:cNvCxnSpPr/>
          <p:nvPr/>
        </p:nvCxnSpPr>
        <p:spPr bwMode="auto">
          <a:xfrm flipV="1">
            <a:off x="5181600" y="2453640"/>
            <a:ext cx="2971800" cy="21336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7" name="TextBox 16"/>
          <p:cNvSpPr txBox="1"/>
          <p:nvPr/>
        </p:nvSpPr>
        <p:spPr>
          <a:xfrm>
            <a:off x="2427157" y="4572973"/>
            <a:ext cx="1211870" cy="338554"/>
          </a:xfrm>
          <a:prstGeom prst="rect">
            <a:avLst/>
          </a:prstGeom>
          <a:solidFill>
            <a:srgbClr val="F7615A"/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rPr>
              <a:t>Input Image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455630" y="4798964"/>
            <a:ext cx="1211870" cy="584775"/>
          </a:xfrm>
          <a:prstGeom prst="rect">
            <a:avLst/>
          </a:prstGeom>
          <a:solidFill>
            <a:srgbClr val="F7615A"/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rPr>
              <a:t>Layer 1 Feature Map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523435" y="4841320"/>
            <a:ext cx="1211870" cy="584775"/>
          </a:xfrm>
          <a:prstGeom prst="rect">
            <a:avLst/>
          </a:prstGeom>
          <a:solidFill>
            <a:srgbClr val="F7615A"/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rPr>
              <a:t>Layer 2 Feature Map</a:t>
            </a:r>
          </a:p>
        </p:txBody>
      </p:sp>
      <p:graphicFrame>
        <p:nvGraphicFramePr>
          <p:cNvPr id="20" name="Table 19"/>
          <p:cNvGraphicFramePr>
            <a:graphicFrameLocks noGrp="1"/>
          </p:cNvGraphicFramePr>
          <p:nvPr/>
        </p:nvGraphicFramePr>
        <p:xfrm>
          <a:off x="4148396" y="2693233"/>
          <a:ext cx="783500" cy="6189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1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1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9478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rgbClr val="C00000"/>
                          </a:solidFill>
                        </a:rPr>
                        <a:t>w1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rgbClr val="C00000"/>
                          </a:solidFill>
                        </a:rPr>
                        <a:t>w2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947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C00000"/>
                          </a:solidFill>
                        </a:rPr>
                        <a:t>w3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C00000"/>
                          </a:solidFill>
                        </a:rPr>
                        <a:t>w4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1" name="Table 20"/>
          <p:cNvGraphicFramePr>
            <a:graphicFrameLocks noGrp="1"/>
          </p:cNvGraphicFramePr>
          <p:nvPr/>
        </p:nvGraphicFramePr>
        <p:xfrm>
          <a:off x="7157547" y="3099548"/>
          <a:ext cx="783500" cy="6189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1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1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9478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rgbClr val="C00000"/>
                          </a:solidFill>
                        </a:rPr>
                        <a:t>w5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rgbClr val="C00000"/>
                          </a:solidFill>
                        </a:rPr>
                        <a:t>w6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947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C00000"/>
                          </a:solidFill>
                        </a:rPr>
                        <a:t>w7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C00000"/>
                          </a:solidFill>
                        </a:rPr>
                        <a:t>w8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2" name="TextBox 21"/>
          <p:cNvSpPr txBox="1"/>
          <p:nvPr/>
        </p:nvSpPr>
        <p:spPr>
          <a:xfrm>
            <a:off x="4152276" y="3471446"/>
            <a:ext cx="775741" cy="338554"/>
          </a:xfrm>
          <a:prstGeom prst="rect">
            <a:avLst/>
          </a:prstGeom>
          <a:solidFill>
            <a:srgbClr val="F7615A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rPr>
              <a:t>Filter 1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145320" y="3850809"/>
            <a:ext cx="775741" cy="338554"/>
          </a:xfrm>
          <a:prstGeom prst="rect">
            <a:avLst/>
          </a:prstGeom>
          <a:solidFill>
            <a:srgbClr val="F7615A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rPr>
              <a:t>Filter 2</a:t>
            </a:r>
          </a:p>
        </p:txBody>
      </p:sp>
      <p:sp>
        <p:nvSpPr>
          <p:cNvPr id="3" name="Rectangle 2"/>
          <p:cNvSpPr/>
          <p:nvPr/>
        </p:nvSpPr>
        <p:spPr bwMode="auto">
          <a:xfrm>
            <a:off x="2057400" y="1524000"/>
            <a:ext cx="838200" cy="1219200"/>
          </a:xfrm>
          <a:prstGeom prst="rect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latin typeface="Arial" panose="020B0604020202020204" pitchFamily="34" charset="0"/>
              <a:ea typeface="ヒラギノ角ゴ Pro W3" pitchFamily="8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26157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2" grpId="0" animBg="1"/>
      <p:bldP spid="2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4F5A2-2DDE-4C89-89D1-BC6A15043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ReLU</a:t>
            </a:r>
            <a:r>
              <a:rPr lang="en-US" dirty="0"/>
              <a:t> layer – step1(b)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2383FB-1EDE-402B-B2CC-6D685C38D4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3647"/>
            <a:ext cx="5734722" cy="46010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ReLU</a:t>
            </a:r>
            <a:r>
              <a:rPr lang="en-US" dirty="0"/>
              <a:t> activation function applied on convolutional layers</a:t>
            </a:r>
          </a:p>
          <a:p>
            <a:pPr lvl="1"/>
            <a:r>
              <a:rPr lang="en-US" dirty="0" err="1"/>
              <a:t>ReLu</a:t>
            </a:r>
            <a:r>
              <a:rPr lang="en-US" dirty="0"/>
              <a:t> is a non-linear function to induce non-linearity</a:t>
            </a:r>
          </a:p>
          <a:p>
            <a:pPr lvl="1"/>
            <a:r>
              <a:rPr lang="en-US" dirty="0"/>
              <a:t>Image input is non-linear in nature and convolutional may create unwanted linearity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A9858A-7CB4-409D-A198-C7FCD28579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7209" y="1683572"/>
            <a:ext cx="4634775" cy="2651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6341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265F70-0C67-4829-B2C9-20627188B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Pooling intuition – step2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69EC0C-AEED-4FE3-99FF-0F213CAE25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3794"/>
            <a:ext cx="10349753" cy="482095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What does pooling achieve (why pooling?) </a:t>
            </a:r>
          </a:p>
          <a:p>
            <a:r>
              <a:rPr lang="en-US" dirty="0"/>
              <a:t>Distinctive features are not always in the same exact location in an image</a:t>
            </a:r>
          </a:p>
          <a:p>
            <a:r>
              <a:rPr lang="en-US" dirty="0"/>
              <a:t>We want the NN to pick up features even if they are distorted</a:t>
            </a:r>
          </a:p>
          <a:p>
            <a:r>
              <a:rPr lang="en-US" dirty="0"/>
              <a:t>We want the NN to have </a:t>
            </a:r>
            <a:r>
              <a:rPr lang="en-US" b="1" i="1" dirty="0"/>
              <a:t>spatial invariance </a:t>
            </a:r>
          </a:p>
          <a:p>
            <a:endParaRPr lang="en-US" b="1" i="1" dirty="0"/>
          </a:p>
          <a:p>
            <a:endParaRPr lang="en-US" b="1" i="1" dirty="0"/>
          </a:p>
        </p:txBody>
      </p:sp>
    </p:spTree>
    <p:extLst>
      <p:ext uri="{BB962C8B-B14F-4D97-AF65-F5344CB8AC3E}">
        <p14:creationId xmlns:p14="http://schemas.microsoft.com/office/powerpoint/2010/main" val="5074355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Pooling – step2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sz="2600" dirty="0">
                <a:solidFill>
                  <a:srgbClr val="FF0000"/>
                </a:solidFill>
              </a:rPr>
              <a:t>Max pooling</a:t>
            </a:r>
            <a:r>
              <a:rPr kumimoji="1" lang="en-US" altLang="zh-CN" sz="2600" dirty="0"/>
              <a:t>: reports the maximum output within a rectangular neighborhood.</a:t>
            </a:r>
          </a:p>
          <a:p>
            <a:r>
              <a:rPr kumimoji="1" lang="en-US" altLang="zh-CN" sz="2600" dirty="0">
                <a:solidFill>
                  <a:srgbClr val="FF0000"/>
                </a:solidFill>
              </a:rPr>
              <a:t>Average pooling</a:t>
            </a:r>
            <a:r>
              <a:rPr kumimoji="1" lang="en-US" altLang="zh-CN" sz="2600" dirty="0"/>
              <a:t>: reports the average output of a rectangular neighborhood.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8907503"/>
              </p:ext>
            </p:extLst>
          </p:nvPr>
        </p:nvGraphicFramePr>
        <p:xfrm>
          <a:off x="1116459" y="3532257"/>
          <a:ext cx="2438400" cy="152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C0000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>
                        <a:alpha val="52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C00000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>
                        <a:alpha val="52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C00000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  <a:alpha val="5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C00000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  <a:alpha val="52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>
                        <a:alpha val="52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>
                        <a:alpha val="52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  <a:alpha val="5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  <a:alpha val="52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rgbClr val="C00000"/>
                          </a:solidFill>
                        </a:rPr>
                        <a:t>3</a:t>
                      </a:r>
                      <a:endParaRPr 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000">
                        <a:alpha val="5176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000">
                        <a:alpha val="5176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>
                        <a:alpha val="5372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>
                        <a:alpha val="53725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000">
                        <a:alpha val="5176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000">
                        <a:alpha val="5176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>
                        <a:alpha val="5372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>
                        <a:alpha val="53725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4663611" y="3276664"/>
            <a:ext cx="3429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MaxPool</a:t>
            </a:r>
            <a:r>
              <a:rPr lang="en-US" sz="2000" dirty="0"/>
              <a:t> with 2X2 filter with stride of 2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649859" y="5284857"/>
            <a:ext cx="1211870" cy="338554"/>
          </a:xfrm>
          <a:prstGeom prst="rect">
            <a:avLst/>
          </a:prstGeom>
          <a:solidFill>
            <a:srgbClr val="F7615A"/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rPr>
              <a:t>Input Matrix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060848" y="5268346"/>
            <a:ext cx="1389611" cy="338554"/>
          </a:xfrm>
          <a:prstGeom prst="rect">
            <a:avLst/>
          </a:prstGeom>
          <a:solidFill>
            <a:srgbClr val="F7615A"/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rPr>
              <a:t>Output Matrix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644230"/>
              </p:ext>
            </p:extLst>
          </p:nvPr>
        </p:nvGraphicFramePr>
        <p:xfrm>
          <a:off x="5053518" y="4158482"/>
          <a:ext cx="1219200" cy="76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C00000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>
                        <a:alpha val="52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C00000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  <a:alpha val="53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000">
                        <a:alpha val="53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>
                        <a:alpha val="53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5126" name="Picture 6" descr="https://cdn-images-1.medium.com/max/1000/1*Feiexqhmvh9xMGVVJweXhg.gif">
            <a:extLst>
              <a:ext uri="{FF2B5EF4-FFF2-40B4-BE49-F238E27FC236}">
                <a16:creationId xmlns:a16="http://schemas.microsoft.com/office/drawing/2014/main" id="{9CCF21E7-1C3E-43BF-ACD6-E24A45A0156B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7766" y="3611430"/>
            <a:ext cx="4145364" cy="239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3173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vs Sample Size</a:t>
            </a:r>
          </a:p>
        </p:txBody>
      </p:sp>
      <p:cxnSp>
        <p:nvCxnSpPr>
          <p:cNvPr id="5" name="Straight Arrow Connector 4"/>
          <p:cNvCxnSpPr/>
          <p:nvPr/>
        </p:nvCxnSpPr>
        <p:spPr bwMode="auto">
          <a:xfrm flipV="1">
            <a:off x="3962400" y="2590800"/>
            <a:ext cx="0" cy="266700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Straight Arrow Connector 7"/>
          <p:cNvCxnSpPr/>
          <p:nvPr/>
        </p:nvCxnSpPr>
        <p:spPr bwMode="auto">
          <a:xfrm>
            <a:off x="3962400" y="5257800"/>
            <a:ext cx="4509642" cy="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" name="Arc 8"/>
          <p:cNvSpPr/>
          <p:nvPr/>
        </p:nvSpPr>
        <p:spPr bwMode="auto">
          <a:xfrm rot="19013886">
            <a:off x="-706887" y="4630769"/>
            <a:ext cx="12490456" cy="4648200"/>
          </a:xfrm>
          <a:prstGeom prst="arc">
            <a:avLst>
              <a:gd name="adj1" fmla="val 16200000"/>
              <a:gd name="adj2" fmla="val 20713378"/>
            </a:avLst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latin typeface="Arial" panose="020B0604020202020204" pitchFamily="34" charset="0"/>
              <a:ea typeface="ヒラギノ角ゴ Pro W3" pitchFamily="86" charset="-128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3962986" y="4038600"/>
            <a:ext cx="4266614" cy="2460514"/>
            <a:chOff x="2438986" y="4038600"/>
            <a:chExt cx="4266614" cy="2460514"/>
          </a:xfrm>
        </p:grpSpPr>
        <p:sp>
          <p:nvSpPr>
            <p:cNvPr id="11" name="Arc 10"/>
            <p:cNvSpPr/>
            <p:nvPr/>
          </p:nvSpPr>
          <p:spPr bwMode="auto">
            <a:xfrm rot="16435727">
              <a:off x="2569272" y="4038600"/>
              <a:ext cx="2330228" cy="2590800"/>
            </a:xfrm>
            <a:prstGeom prst="arc">
              <a:avLst>
                <a:gd name="adj1" fmla="val 16200000"/>
                <a:gd name="adj2" fmla="val 21467915"/>
              </a:avLst>
            </a:prstGeom>
            <a:noFill/>
            <a:ln w="28575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latin typeface="Arial" panose="020B0604020202020204" pitchFamily="34" charset="0"/>
                <a:ea typeface="ヒラギノ角ゴ Pro W3" pitchFamily="86" charset="-128"/>
              </a:endParaRPr>
            </a:p>
          </p:txBody>
        </p:sp>
        <p:cxnSp>
          <p:nvCxnSpPr>
            <p:cNvPr id="13" name="Straight Connector 12"/>
            <p:cNvCxnSpPr>
              <a:stCxn id="11" idx="2"/>
            </p:cNvCxnSpPr>
            <p:nvPr/>
          </p:nvCxnSpPr>
          <p:spPr bwMode="auto">
            <a:xfrm flipV="1">
              <a:off x="3769512" y="4038600"/>
              <a:ext cx="2936088" cy="130652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5" name="TextBox 14"/>
          <p:cNvSpPr txBox="1"/>
          <p:nvPr/>
        </p:nvSpPr>
        <p:spPr>
          <a:xfrm>
            <a:off x="5029200" y="5430486"/>
            <a:ext cx="289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Garamond" panose="02020404030301010803" pitchFamily="18" charset="0"/>
              </a:rPr>
              <a:t>Size of Data</a:t>
            </a:r>
          </a:p>
        </p:txBody>
      </p:sp>
      <p:sp>
        <p:nvSpPr>
          <p:cNvPr id="16" name="TextBox 15"/>
          <p:cNvSpPr txBox="1"/>
          <p:nvPr/>
        </p:nvSpPr>
        <p:spPr>
          <a:xfrm rot="16200000">
            <a:off x="1828800" y="3853933"/>
            <a:ext cx="289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Garamond" panose="02020404030301010803" pitchFamily="18" charset="0"/>
              </a:rPr>
              <a:t>Performance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312736" y="4103926"/>
            <a:ext cx="3593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Garamond" panose="02020404030301010803" pitchFamily="18" charset="0"/>
              </a:rPr>
              <a:t>Traditional ML algorithms</a:t>
            </a:r>
          </a:p>
        </p:txBody>
      </p:sp>
      <p:sp>
        <p:nvSpPr>
          <p:cNvPr id="19" name="TextBox 18"/>
          <p:cNvSpPr txBox="1"/>
          <p:nvPr/>
        </p:nvSpPr>
        <p:spPr>
          <a:xfrm rot="20055764">
            <a:off x="4965919" y="2618188"/>
            <a:ext cx="3593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Garamond" panose="02020404030301010803" pitchFamily="18" charset="0"/>
              </a:rPr>
              <a:t>Deep Learning algorithms</a:t>
            </a:r>
          </a:p>
        </p:txBody>
      </p:sp>
    </p:spTree>
    <p:extLst>
      <p:ext uri="{BB962C8B-B14F-4D97-AF65-F5344CB8AC3E}">
        <p14:creationId xmlns:p14="http://schemas.microsoft.com/office/powerpoint/2010/main" val="7693443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FBD67-56F9-42EE-81D7-7D58D8FF6B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Flattening – step3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7BE172-DDB4-4EC8-964A-F05D9BDFA5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9101"/>
            <a:ext cx="4282296" cy="466564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Provides the input for the Neural Network input layer:</a:t>
            </a:r>
          </a:p>
          <a:p>
            <a:pPr marL="0" indent="0">
              <a:buNone/>
            </a:pPr>
            <a:r>
              <a:rPr lang="en-US" dirty="0"/>
              <a:t>long vector of input data </a:t>
            </a:r>
          </a:p>
        </p:txBody>
      </p:sp>
      <p:pic>
        <p:nvPicPr>
          <p:cNvPr id="2052" name="Picture 4" descr="https://sds-platform-private.s3-us-east-2.amazonaws.com/uploads/73_blog_image_1.png">
            <a:extLst>
              <a:ext uri="{FF2B5EF4-FFF2-40B4-BE49-F238E27FC236}">
                <a16:creationId xmlns:a16="http://schemas.microsoft.com/office/drawing/2014/main" id="{BFDEBE9C-AAC2-4DE4-9F75-C333B8E177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5388" y="992915"/>
            <a:ext cx="5303520" cy="2535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sds-platform-private.s3-us-east-2.amazonaws.com/uploads/73_blog_image_2.png">
            <a:extLst>
              <a:ext uri="{FF2B5EF4-FFF2-40B4-BE49-F238E27FC236}">
                <a16:creationId xmlns:a16="http://schemas.microsoft.com/office/drawing/2014/main" id="{BA9678CE-E5F7-4B5D-9E63-011267DD9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5388" y="3685047"/>
            <a:ext cx="5303520" cy="233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24275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A50630-5222-4F7F-899D-E03DC4907D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 Connection – step4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3FD9F9B-D392-468C-8FE1-CD93BD45AA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86149" y="1601193"/>
            <a:ext cx="7024562" cy="35546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13D9916-28C3-42D1-947A-8701A1AC1F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0025" y="1601193"/>
            <a:ext cx="8158219" cy="4884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55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26D677-5CD9-4A2B-B4CB-8BC3C973C7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the process </a:t>
            </a:r>
          </a:p>
        </p:txBody>
      </p:sp>
      <p:pic>
        <p:nvPicPr>
          <p:cNvPr id="1026" name="Picture 2" descr="https://sds-platform-private.s3-us-east-2.amazonaws.com/uploads/75_blog_image_1.png">
            <a:extLst>
              <a:ext uri="{FF2B5EF4-FFF2-40B4-BE49-F238E27FC236}">
                <a16:creationId xmlns:a16="http://schemas.microsoft.com/office/drawing/2014/main" id="{7606C36B-846A-4302-A330-9C695916342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8027" y="1527586"/>
            <a:ext cx="9862731" cy="446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61968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16D28-8285-42E0-AE01-666517B97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 architecture</a:t>
            </a:r>
          </a:p>
        </p:txBody>
      </p:sp>
      <p:pic>
        <p:nvPicPr>
          <p:cNvPr id="4098" name="Picture 2" descr="https://adeshpande3.github.io/assets/Cover.png">
            <a:extLst>
              <a:ext uri="{FF2B5EF4-FFF2-40B4-BE49-F238E27FC236}">
                <a16:creationId xmlns:a16="http://schemas.microsoft.com/office/drawing/2014/main" id="{0DA13505-70EA-400F-9A7A-BCD01E4989A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143" y="2108527"/>
            <a:ext cx="10189713" cy="3474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8630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1DDC73-6AAC-465E-ADA4-5B8FC1A24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 architecture</a:t>
            </a:r>
          </a:p>
        </p:txBody>
      </p:sp>
      <p:pic>
        <p:nvPicPr>
          <p:cNvPr id="3074" name="Picture 2" descr="Image result for convolutional layers">
            <a:extLst>
              <a:ext uri="{FF2B5EF4-FFF2-40B4-BE49-F238E27FC236}">
                <a16:creationId xmlns:a16="http://schemas.microsoft.com/office/drawing/2014/main" id="{76ECA978-2612-4CB1-87D2-641CEC404AA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763410"/>
            <a:ext cx="10515600" cy="3552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CEE875A-D76F-4C08-8236-9216D3B34870}"/>
              </a:ext>
            </a:extLst>
          </p:cNvPr>
          <p:cNvSpPr txBox="1"/>
          <p:nvPr/>
        </p:nvSpPr>
        <p:spPr>
          <a:xfrm>
            <a:off x="1155032" y="5811253"/>
            <a:ext cx="2009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Demo!</a:t>
            </a:r>
          </a:p>
        </p:txBody>
      </p:sp>
    </p:spTree>
    <p:extLst>
      <p:ext uri="{BB962C8B-B14F-4D97-AF65-F5344CB8AC3E}">
        <p14:creationId xmlns:p14="http://schemas.microsoft.com/office/powerpoint/2010/main" val="6388788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Neural Networks 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Output: </a:t>
            </a:r>
            <a:r>
              <a:rPr lang="en-US" dirty="0"/>
              <a:t>Binary, Multinomial, Continuous, Count</a:t>
            </a:r>
          </a:p>
          <a:p>
            <a:r>
              <a:rPr lang="en-US" b="1" dirty="0">
                <a:solidFill>
                  <a:srgbClr val="C00000"/>
                </a:solidFill>
              </a:rPr>
              <a:t>Input: </a:t>
            </a:r>
            <a:r>
              <a:rPr lang="en-US" dirty="0"/>
              <a:t>fixed size, can use padding to make all images same size.</a:t>
            </a:r>
          </a:p>
          <a:p>
            <a:r>
              <a:rPr lang="en-US" b="1" dirty="0">
                <a:solidFill>
                  <a:srgbClr val="C00000"/>
                </a:solidFill>
              </a:rPr>
              <a:t>Architecture: </a:t>
            </a:r>
            <a:r>
              <a:rPr lang="en-US" dirty="0"/>
              <a:t>Choice is ad hoc</a:t>
            </a:r>
          </a:p>
          <a:p>
            <a:pPr lvl="1"/>
            <a:r>
              <a:rPr lang="en-US" dirty="0"/>
              <a:t>requires experimentation.</a:t>
            </a:r>
          </a:p>
          <a:p>
            <a:r>
              <a:rPr lang="en-US" b="1" dirty="0">
                <a:solidFill>
                  <a:srgbClr val="C00000"/>
                </a:solidFill>
              </a:rPr>
              <a:t>Optimization: </a:t>
            </a:r>
            <a:r>
              <a:rPr lang="en-US" dirty="0"/>
              <a:t>Backward propagation</a:t>
            </a:r>
          </a:p>
          <a:p>
            <a:pPr lvl="1"/>
            <a:r>
              <a:rPr lang="en-US" dirty="0"/>
              <a:t>hyper parameters for very deep model can be estimated properly only if you have billions of images.  </a:t>
            </a:r>
          </a:p>
          <a:p>
            <a:pPr lvl="2"/>
            <a:r>
              <a:rPr lang="en-US" dirty="0"/>
              <a:t>Use an architecture and trained hyper parameters from other papers (</a:t>
            </a:r>
            <a:r>
              <a:rPr lang="en-US" dirty="0" err="1"/>
              <a:t>Imagenet</a:t>
            </a:r>
            <a:r>
              <a:rPr lang="en-US" dirty="0"/>
              <a:t> or Microsoft/Google APIs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r>
              <a:rPr lang="en-US" b="1" dirty="0">
                <a:solidFill>
                  <a:srgbClr val="C00000"/>
                </a:solidFill>
              </a:rPr>
              <a:t>Computing Power: </a:t>
            </a:r>
            <a:r>
              <a:rPr lang="en-US" dirty="0"/>
              <a:t>Multicore GPU!! </a:t>
            </a:r>
          </a:p>
        </p:txBody>
      </p:sp>
    </p:spTree>
    <p:extLst>
      <p:ext uri="{BB962C8B-B14F-4D97-AF65-F5344CB8AC3E}">
        <p14:creationId xmlns:p14="http://schemas.microsoft.com/office/powerpoint/2010/main" val="31283347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AB77F7-C0F4-4AD6-AC07-BD8B3B3007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CNN architectures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21B277-284C-4E8B-B040-02042E9A0B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We became familiar with the idea and basic architecture for CNNs. There have been several successful CNN architectures proposed in recent years, for example: </a:t>
            </a:r>
          </a:p>
          <a:p>
            <a:r>
              <a:rPr lang="nb-NO" dirty="0"/>
              <a:t>LeNet</a:t>
            </a:r>
          </a:p>
          <a:p>
            <a:r>
              <a:rPr lang="nb-NO" dirty="0"/>
              <a:t>AlexNet</a:t>
            </a:r>
          </a:p>
          <a:p>
            <a:r>
              <a:rPr lang="nb-NO" dirty="0"/>
              <a:t>VGGNet</a:t>
            </a:r>
          </a:p>
          <a:p>
            <a:r>
              <a:rPr lang="nb-NO" dirty="0"/>
              <a:t>GoogLeNet</a:t>
            </a:r>
          </a:p>
          <a:p>
            <a:r>
              <a:rPr lang="nb-NO" dirty="0"/>
              <a:t>ResNet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50F17C-DF31-4E0C-A8B5-0BBFEFF837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3105" y="2643654"/>
            <a:ext cx="6497302" cy="3849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5147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+mn-lt"/>
              </a:rPr>
              <a:t>Application: Automatic Colorization of Black and White Images</a:t>
            </a:r>
          </a:p>
        </p:txBody>
      </p:sp>
      <p:pic>
        <p:nvPicPr>
          <p:cNvPr id="5" name="Picture 2" descr="Colorization of Black and White Photographs">
            <a:extLst>
              <a:ext uri="{FF2B5EF4-FFF2-40B4-BE49-F238E27FC236}">
                <a16:creationId xmlns:a16="http://schemas.microsoft.com/office/drawing/2014/main" id="{31DB5737-EA6F-4B03-A98B-D1744EB8FDD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5949" y="1279527"/>
            <a:ext cx="7720102" cy="5339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57183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Application: Optimizing Images</a:t>
            </a: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1784" y="1324975"/>
            <a:ext cx="1912125" cy="126318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 flipV="1">
            <a:off x="6278021" y="4055320"/>
            <a:ext cx="1904345" cy="127062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0403" y="1320595"/>
            <a:ext cx="1892668" cy="126239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0410" y="4055321"/>
            <a:ext cx="1993593" cy="1249277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59" t="15358" r="10776" b="16010"/>
          <a:stretch/>
        </p:blipFill>
        <p:spPr>
          <a:xfrm>
            <a:off x="3989212" y="4059489"/>
            <a:ext cx="1878188" cy="1216968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818" y="4055321"/>
            <a:ext cx="1989327" cy="1203489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 bwMode="auto">
          <a:xfrm>
            <a:off x="1801354" y="3966112"/>
            <a:ext cx="4164998" cy="2450664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latin typeface="Arial" panose="020B0604020202020204" pitchFamily="34" charset="0"/>
              <a:ea typeface="ヒラギノ角ゴ Pro W3" pitchFamily="86" charset="-128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941203" y="5485996"/>
            <a:ext cx="3885300" cy="646331"/>
          </a:xfrm>
          <a:prstGeom prst="rect">
            <a:avLst/>
          </a:prstGeom>
          <a:solidFill>
            <a:srgbClr val="F7615A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Garamond" panose="02020404030301010803" pitchFamily="18" charset="0"/>
              </a:rPr>
              <a:t>Post Processing Feature Optimization (Illumination)</a:t>
            </a:r>
          </a:p>
        </p:txBody>
      </p:sp>
      <p:sp>
        <p:nvSpPr>
          <p:cNvPr id="33" name="Rectangle 32"/>
          <p:cNvSpPr/>
          <p:nvPr/>
        </p:nvSpPr>
        <p:spPr bwMode="auto">
          <a:xfrm>
            <a:off x="4038600" y="1163443"/>
            <a:ext cx="4164998" cy="2450664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latin typeface="Arial" panose="020B0604020202020204" pitchFamily="34" charset="0"/>
              <a:ea typeface="ヒラギノ角ゴ Pro W3" pitchFamily="86" charset="-128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186838" y="2709485"/>
            <a:ext cx="3885300" cy="646331"/>
          </a:xfrm>
          <a:prstGeom prst="rect">
            <a:avLst/>
          </a:prstGeom>
          <a:solidFill>
            <a:srgbClr val="F7615A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Garamond" panose="02020404030301010803" pitchFamily="18" charset="0"/>
              </a:rPr>
              <a:t>Post Processing Feature Optimization (Color Curves and Details)</a:t>
            </a:r>
          </a:p>
        </p:txBody>
      </p:sp>
      <p:sp>
        <p:nvSpPr>
          <p:cNvPr id="42" name="Rectangle 41"/>
          <p:cNvSpPr/>
          <p:nvPr/>
        </p:nvSpPr>
        <p:spPr bwMode="auto">
          <a:xfrm>
            <a:off x="6205446" y="3966112"/>
            <a:ext cx="4164998" cy="2450664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latin typeface="Arial" panose="020B0604020202020204" pitchFamily="34" charset="0"/>
              <a:ea typeface="ヒラギノ角ゴ Pro W3" pitchFamily="86" charset="-128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6345295" y="5485996"/>
            <a:ext cx="3885300" cy="646331"/>
          </a:xfrm>
          <a:prstGeom prst="rect">
            <a:avLst/>
          </a:prstGeom>
          <a:solidFill>
            <a:srgbClr val="F7615A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Garamond" panose="02020404030301010803" pitchFamily="18" charset="0"/>
              </a:rPr>
              <a:t>Post Processing Feature Optimization (Color Tone: Warmness)</a:t>
            </a:r>
          </a:p>
        </p:txBody>
      </p:sp>
    </p:spTree>
    <p:extLst>
      <p:ext uri="{BB962C8B-B14F-4D97-AF65-F5344CB8AC3E}">
        <p14:creationId xmlns:p14="http://schemas.microsoft.com/office/powerpoint/2010/main" val="1640596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 animBg="1"/>
      <p:bldP spid="33" grpId="0" animBg="1"/>
      <p:bldP spid="35" grpId="0" animBg="1"/>
      <p:bldP spid="42" grpId="0" animBg="1"/>
      <p:bldP spid="43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3395" y="293169"/>
            <a:ext cx="5754896" cy="6271662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32779764-39BC-45F3-BEDB-7B979135AE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365127"/>
            <a:ext cx="4700337" cy="141554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Application:</a:t>
            </a:r>
            <a:br>
              <a:rPr lang="en-US" sz="4000" dirty="0">
                <a:latin typeface="+mn-lt"/>
              </a:rPr>
            </a:br>
            <a:r>
              <a:rPr lang="en-US" sz="4000" dirty="0">
                <a:latin typeface="+mn-lt"/>
              </a:rPr>
              <a:t>Image reconstruction</a:t>
            </a:r>
          </a:p>
        </p:txBody>
      </p:sp>
    </p:spTree>
    <p:extLst>
      <p:ext uri="{BB962C8B-B14F-4D97-AF65-F5344CB8AC3E}">
        <p14:creationId xmlns:p14="http://schemas.microsoft.com/office/powerpoint/2010/main" val="5278189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Traditional pattern recognition models work with hand crafted features and relatively simple trainable classifiers.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b="1" dirty="0">
                <a:solidFill>
                  <a:srgbClr val="C00000"/>
                </a:solidFill>
              </a:rPr>
              <a:t>Limitations</a:t>
            </a:r>
          </a:p>
          <a:p>
            <a:r>
              <a:rPr lang="en-US" dirty="0"/>
              <a:t>Very tedious and costly to develop hand crafted features.</a:t>
            </a:r>
          </a:p>
          <a:p>
            <a:r>
              <a:rPr lang="en-US" dirty="0"/>
              <a:t>The hand-crafted features are usually highly dependents on one application.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357255" y="2458974"/>
            <a:ext cx="1524000" cy="101566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Extract Hand Crafted Features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779069" y="2254984"/>
            <a:ext cx="1524000" cy="1631216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Trainable Classifier</a:t>
            </a:r>
          </a:p>
          <a:p>
            <a:pPr algn="ctr"/>
            <a:r>
              <a:rPr lang="en-US" sz="2000" dirty="0"/>
              <a:t>(e.g. SVM, Random Forrest)</a:t>
            </a:r>
          </a:p>
        </p:txBody>
      </p:sp>
      <p:cxnSp>
        <p:nvCxnSpPr>
          <p:cNvPr id="8" name="Straight Arrow Connector 7"/>
          <p:cNvCxnSpPr>
            <a:endCxn id="5" idx="1"/>
          </p:cNvCxnSpPr>
          <p:nvPr/>
        </p:nvCxnSpPr>
        <p:spPr bwMode="auto">
          <a:xfrm flipV="1">
            <a:off x="3455285" y="2966805"/>
            <a:ext cx="901970" cy="153888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" name="Straight Arrow Connector 8"/>
          <p:cNvCxnSpPr/>
          <p:nvPr/>
        </p:nvCxnSpPr>
        <p:spPr bwMode="auto">
          <a:xfrm>
            <a:off x="5881255" y="3120692"/>
            <a:ext cx="901970" cy="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Straight Arrow Connector 9"/>
          <p:cNvCxnSpPr/>
          <p:nvPr/>
        </p:nvCxnSpPr>
        <p:spPr bwMode="auto">
          <a:xfrm flipV="1">
            <a:off x="8303070" y="3070592"/>
            <a:ext cx="612331" cy="257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" name="TextBox 11"/>
          <p:cNvSpPr txBox="1"/>
          <p:nvPr/>
        </p:nvSpPr>
        <p:spPr>
          <a:xfrm>
            <a:off x="8915400" y="2408873"/>
            <a:ext cx="1612004" cy="101566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Output</a:t>
            </a:r>
          </a:p>
          <a:p>
            <a:pPr algn="ctr"/>
            <a:r>
              <a:rPr lang="en-US" sz="2000" dirty="0"/>
              <a:t>(e.g. Outdoor Yes or No)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4597" y="2474084"/>
            <a:ext cx="1777149" cy="1337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801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12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860900-0D98-44E3-B1F2-A3FB7919D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Available Image recognition platforms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7DB83A-8762-4735-9389-EC7534A73C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79528"/>
            <a:ext cx="10515600" cy="493521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Google: </a:t>
            </a:r>
            <a:r>
              <a:rPr lang="en-US" dirty="0">
                <a:hlinkClick r:id="rId2"/>
              </a:rPr>
              <a:t>https://cloud.google.com/vision/</a:t>
            </a:r>
            <a:r>
              <a:rPr lang="en-US" dirty="0"/>
              <a:t> </a:t>
            </a:r>
          </a:p>
          <a:p>
            <a:r>
              <a:rPr lang="en-US" dirty="0"/>
              <a:t>Amazon: </a:t>
            </a:r>
            <a:r>
              <a:rPr lang="en-US" dirty="0">
                <a:hlinkClick r:id="rId3"/>
              </a:rPr>
              <a:t>https://aws.amazon.com/rekognition/</a:t>
            </a:r>
            <a:r>
              <a:rPr lang="en-US" dirty="0"/>
              <a:t> </a:t>
            </a:r>
          </a:p>
          <a:p>
            <a:r>
              <a:rPr lang="en-US" dirty="0"/>
              <a:t>Facebook: </a:t>
            </a:r>
            <a:r>
              <a:rPr lang="en-US" dirty="0">
                <a:hlinkClick r:id="rId4"/>
              </a:rPr>
              <a:t>https://github.com/facebookresearch/Detectron</a:t>
            </a:r>
            <a:r>
              <a:rPr lang="en-US" dirty="0"/>
              <a:t> </a:t>
            </a:r>
          </a:p>
          <a:p>
            <a:r>
              <a:rPr lang="en-US" dirty="0"/>
              <a:t>Microsoft: </a:t>
            </a:r>
            <a:r>
              <a:rPr lang="en-US" dirty="0">
                <a:hlinkClick r:id="rId5"/>
              </a:rPr>
              <a:t>https://azure.microsoft.com/en-us/services/cognitive-services/directory/vision/</a:t>
            </a:r>
            <a:r>
              <a:rPr lang="en-US" dirty="0"/>
              <a:t> </a:t>
            </a:r>
          </a:p>
          <a:p>
            <a:r>
              <a:rPr lang="en-US" dirty="0"/>
              <a:t>IBM: </a:t>
            </a:r>
            <a:r>
              <a:rPr lang="en-US" dirty="0">
                <a:hlinkClick r:id="rId6"/>
              </a:rPr>
              <a:t>https://www.ibm.com/watson/services/visual-recognition/</a:t>
            </a:r>
            <a:endParaRPr lang="en-US" dirty="0"/>
          </a:p>
          <a:p>
            <a:r>
              <a:rPr lang="en-US" dirty="0">
                <a:hlinkClick r:id="rId7"/>
              </a:rPr>
              <a:t>https://www.kairos.com/</a:t>
            </a:r>
            <a:r>
              <a:rPr lang="en-US" dirty="0"/>
              <a:t> </a:t>
            </a:r>
          </a:p>
          <a:p>
            <a:r>
              <a:rPr lang="en-US" dirty="0">
                <a:hlinkClick r:id="rId8"/>
              </a:rPr>
              <a:t>https://opencv.org/</a:t>
            </a:r>
            <a:r>
              <a:rPr lang="en-US" dirty="0"/>
              <a:t> </a:t>
            </a:r>
          </a:p>
          <a:p>
            <a:r>
              <a:rPr lang="en-US" dirty="0">
                <a:hlinkClick r:id="rId9"/>
              </a:rPr>
              <a:t>https://www.faceplusplus.com/</a:t>
            </a:r>
            <a:r>
              <a:rPr lang="en-US" dirty="0"/>
              <a:t> </a:t>
            </a:r>
          </a:p>
          <a:p>
            <a:r>
              <a:rPr lang="en-US" dirty="0">
                <a:hlinkClick r:id="rId10"/>
              </a:rPr>
              <a:t>https://www.affectiva.com/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787558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2A68B7-B8F9-480B-8113-9D2293D801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Q&amp;A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62510C-0CF4-4A75-833D-05E34847BF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3434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Deep learning has an </a:t>
            </a:r>
            <a:r>
              <a:rPr lang="en-US" altLang="zh-CN" b="1" dirty="0"/>
              <a:t>inbuilt automatic multi-stage feature learning process </a:t>
            </a:r>
            <a:r>
              <a:rPr lang="en-US" altLang="zh-CN" dirty="0"/>
              <a:t>that learns rich hierarchical representations (i.e. features). </a:t>
            </a:r>
          </a:p>
          <a:p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3615064" y="2874258"/>
            <a:ext cx="968355" cy="52322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Low Level Features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5141104" y="2874258"/>
            <a:ext cx="917131" cy="52322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Mid Level Features</a:t>
            </a:r>
          </a:p>
        </p:txBody>
      </p:sp>
      <p:cxnSp>
        <p:nvCxnSpPr>
          <p:cNvPr id="53" name="Straight Arrow Connector 52"/>
          <p:cNvCxnSpPr/>
          <p:nvPr/>
        </p:nvCxnSpPr>
        <p:spPr bwMode="auto">
          <a:xfrm>
            <a:off x="3264347" y="3246120"/>
            <a:ext cx="350717" cy="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4" name="Straight Arrow Connector 53"/>
          <p:cNvCxnSpPr/>
          <p:nvPr/>
        </p:nvCxnSpPr>
        <p:spPr bwMode="auto">
          <a:xfrm flipV="1">
            <a:off x="4600142" y="3243590"/>
            <a:ext cx="527426" cy="253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5" name="Straight Arrow Connector 54"/>
          <p:cNvCxnSpPr/>
          <p:nvPr/>
        </p:nvCxnSpPr>
        <p:spPr bwMode="auto">
          <a:xfrm flipV="1">
            <a:off x="7439265" y="3238574"/>
            <a:ext cx="459931" cy="262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6" name="TextBox 55"/>
          <p:cNvSpPr txBox="1"/>
          <p:nvPr/>
        </p:nvSpPr>
        <p:spPr>
          <a:xfrm>
            <a:off x="9286969" y="2853610"/>
            <a:ext cx="1345192" cy="73866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Output</a:t>
            </a:r>
          </a:p>
          <a:p>
            <a:pPr algn="ctr"/>
            <a:r>
              <a:rPr lang="en-US" sz="1400" b="1" dirty="0"/>
              <a:t>(e.g. outdoor, indoor)</a:t>
            </a:r>
            <a:endParaRPr lang="en-US" sz="1400" dirty="0"/>
          </a:p>
        </p:txBody>
      </p:sp>
      <p:sp>
        <p:nvSpPr>
          <p:cNvPr id="62" name="TextBox 61"/>
          <p:cNvSpPr txBox="1"/>
          <p:nvPr/>
        </p:nvSpPr>
        <p:spPr>
          <a:xfrm>
            <a:off x="6528878" y="2874258"/>
            <a:ext cx="917131" cy="73866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High Level Features</a:t>
            </a:r>
          </a:p>
        </p:txBody>
      </p:sp>
      <p:cxnSp>
        <p:nvCxnSpPr>
          <p:cNvPr id="63" name="Straight Arrow Connector 62"/>
          <p:cNvCxnSpPr/>
          <p:nvPr/>
        </p:nvCxnSpPr>
        <p:spPr bwMode="auto">
          <a:xfrm flipV="1">
            <a:off x="6058235" y="3222943"/>
            <a:ext cx="451781" cy="5967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4" name="TextBox 63"/>
          <p:cNvSpPr txBox="1"/>
          <p:nvPr/>
        </p:nvSpPr>
        <p:spPr>
          <a:xfrm>
            <a:off x="7895040" y="2981980"/>
            <a:ext cx="917131" cy="52322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Trainable Classifier</a:t>
            </a:r>
          </a:p>
        </p:txBody>
      </p:sp>
      <p:cxnSp>
        <p:nvCxnSpPr>
          <p:cNvPr id="73" name="Straight Arrow Connector 72"/>
          <p:cNvCxnSpPr/>
          <p:nvPr/>
        </p:nvCxnSpPr>
        <p:spPr bwMode="auto">
          <a:xfrm flipV="1">
            <a:off x="8827039" y="3240970"/>
            <a:ext cx="459931" cy="262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44" name="Picture 4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67" t="7326" r="45000" b="63131"/>
          <a:stretch/>
        </p:blipFill>
        <p:spPr>
          <a:xfrm rot="5400000">
            <a:off x="2401287" y="4545829"/>
            <a:ext cx="2465542" cy="1520912"/>
          </a:xfrm>
          <a:prstGeom prst="rect">
            <a:avLst/>
          </a:prstGeom>
        </p:spPr>
      </p:pic>
      <p:grpSp>
        <p:nvGrpSpPr>
          <p:cNvPr id="45" name="Group 44"/>
          <p:cNvGrpSpPr/>
          <p:nvPr/>
        </p:nvGrpSpPr>
        <p:grpSpPr>
          <a:xfrm>
            <a:off x="4486560" y="4075792"/>
            <a:ext cx="1506702" cy="2463265"/>
            <a:chOff x="1607820" y="2446906"/>
            <a:chExt cx="2176541" cy="3256986"/>
          </a:xfrm>
        </p:grpSpPr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23060" y="2446908"/>
              <a:ext cx="695640" cy="625846"/>
            </a:xfrm>
            <a:prstGeom prst="rect">
              <a:avLst/>
            </a:prstGeom>
          </p:spPr>
        </p:pic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62200" y="2446907"/>
              <a:ext cx="700295" cy="619175"/>
            </a:xfrm>
            <a:prstGeom prst="rect">
              <a:avLst/>
            </a:prstGeom>
          </p:spPr>
        </p:pic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093720" y="2446906"/>
              <a:ext cx="678617" cy="618227"/>
            </a:xfrm>
            <a:prstGeom prst="rect">
              <a:avLst/>
            </a:prstGeom>
          </p:spPr>
        </p:pic>
        <p:pic>
          <p:nvPicPr>
            <p:cNvPr id="49" name="Picture 48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607820" y="3107538"/>
              <a:ext cx="706764" cy="620063"/>
            </a:xfrm>
            <a:prstGeom prst="rect">
              <a:avLst/>
            </a:prstGeom>
          </p:spPr>
        </p:pic>
        <p:pic>
          <p:nvPicPr>
            <p:cNvPr id="88" name="Picture 87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354580" y="3107538"/>
              <a:ext cx="700296" cy="607184"/>
            </a:xfrm>
            <a:prstGeom prst="rect">
              <a:avLst/>
            </a:prstGeom>
          </p:spPr>
        </p:pic>
        <p:pic>
          <p:nvPicPr>
            <p:cNvPr id="89" name="Picture 88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105746" y="3101340"/>
              <a:ext cx="666591" cy="626261"/>
            </a:xfrm>
            <a:prstGeom prst="rect">
              <a:avLst/>
            </a:prstGeom>
          </p:spPr>
        </p:pic>
        <p:pic>
          <p:nvPicPr>
            <p:cNvPr id="90" name="Picture 89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607821" y="3774209"/>
              <a:ext cx="706764" cy="624500"/>
            </a:xfrm>
            <a:prstGeom prst="rect">
              <a:avLst/>
            </a:prstGeom>
          </p:spPr>
        </p:pic>
        <p:pic>
          <p:nvPicPr>
            <p:cNvPr id="91" name="Picture 90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354580" y="3764280"/>
              <a:ext cx="700295" cy="634429"/>
            </a:xfrm>
            <a:prstGeom prst="rect">
              <a:avLst/>
            </a:prstGeom>
          </p:spPr>
        </p:pic>
        <p:pic>
          <p:nvPicPr>
            <p:cNvPr id="92" name="Picture 91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346960" y="5072821"/>
              <a:ext cx="700296" cy="631071"/>
            </a:xfrm>
            <a:prstGeom prst="rect">
              <a:avLst/>
            </a:prstGeom>
          </p:spPr>
        </p:pic>
        <p:pic>
          <p:nvPicPr>
            <p:cNvPr id="93" name="Picture 92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607820" y="4432741"/>
              <a:ext cx="695640" cy="624500"/>
            </a:xfrm>
            <a:prstGeom prst="rect">
              <a:avLst/>
            </a:prstGeom>
          </p:spPr>
        </p:pic>
        <p:pic>
          <p:nvPicPr>
            <p:cNvPr id="94" name="Picture 93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2346960" y="4423735"/>
              <a:ext cx="700295" cy="623526"/>
            </a:xfrm>
            <a:prstGeom prst="rect">
              <a:avLst/>
            </a:prstGeom>
          </p:spPr>
        </p:pic>
        <p:pic>
          <p:nvPicPr>
            <p:cNvPr id="95" name="Picture 94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3105744" y="3756660"/>
              <a:ext cx="678617" cy="634429"/>
            </a:xfrm>
            <a:prstGeom prst="rect">
              <a:avLst/>
            </a:prstGeom>
          </p:spPr>
        </p:pic>
        <p:pic>
          <p:nvPicPr>
            <p:cNvPr id="96" name="Picture 95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3105744" y="4419600"/>
              <a:ext cx="678617" cy="627661"/>
            </a:xfrm>
            <a:prstGeom prst="rect">
              <a:avLst/>
            </a:prstGeom>
          </p:spPr>
        </p:pic>
        <p:pic>
          <p:nvPicPr>
            <p:cNvPr id="97" name="Picture 96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1607821" y="5072821"/>
              <a:ext cx="695640" cy="631071"/>
            </a:xfrm>
            <a:prstGeom prst="rect">
              <a:avLst/>
            </a:prstGeom>
          </p:spPr>
        </p:pic>
        <p:pic>
          <p:nvPicPr>
            <p:cNvPr id="98" name="Picture 97"/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3105744" y="5067300"/>
              <a:ext cx="678617" cy="636592"/>
            </a:xfrm>
            <a:prstGeom prst="rect">
              <a:avLst/>
            </a:prstGeom>
          </p:spPr>
        </p:pic>
      </p:grpSp>
      <p:grpSp>
        <p:nvGrpSpPr>
          <p:cNvPr id="99" name="Group 98"/>
          <p:cNvGrpSpPr/>
          <p:nvPr/>
        </p:nvGrpSpPr>
        <p:grpSpPr>
          <a:xfrm>
            <a:off x="6094073" y="4040404"/>
            <a:ext cx="1664541" cy="2498653"/>
            <a:chOff x="4524496" y="2438400"/>
            <a:chExt cx="2012703" cy="3312179"/>
          </a:xfrm>
        </p:grpSpPr>
        <p:pic>
          <p:nvPicPr>
            <p:cNvPr id="100" name="Picture 99"/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4524497" y="2438400"/>
              <a:ext cx="643625" cy="626733"/>
            </a:xfrm>
            <a:prstGeom prst="rect">
              <a:avLst/>
            </a:prstGeom>
          </p:spPr>
        </p:pic>
        <p:pic>
          <p:nvPicPr>
            <p:cNvPr id="101" name="Picture 100"/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4524497" y="3116580"/>
              <a:ext cx="643625" cy="625848"/>
            </a:xfrm>
            <a:prstGeom prst="rect">
              <a:avLst/>
            </a:prstGeom>
          </p:spPr>
        </p:pic>
        <p:pic>
          <p:nvPicPr>
            <p:cNvPr id="102" name="Picture 101"/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4524496" y="3789961"/>
              <a:ext cx="643625" cy="628125"/>
            </a:xfrm>
            <a:prstGeom prst="rect">
              <a:avLst/>
            </a:prstGeom>
          </p:spPr>
        </p:pic>
        <p:pic>
          <p:nvPicPr>
            <p:cNvPr id="103" name="Picture 102"/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5203254" y="2438400"/>
              <a:ext cx="657721" cy="626733"/>
            </a:xfrm>
            <a:prstGeom prst="rect">
              <a:avLst/>
            </a:prstGeom>
          </p:spPr>
        </p:pic>
        <p:pic>
          <p:nvPicPr>
            <p:cNvPr id="104" name="Picture 103"/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5890260" y="2446021"/>
              <a:ext cx="646939" cy="626733"/>
            </a:xfrm>
            <a:prstGeom prst="rect">
              <a:avLst/>
            </a:prstGeom>
          </p:spPr>
        </p:pic>
        <p:pic>
          <p:nvPicPr>
            <p:cNvPr id="105" name="Picture 104"/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5203254" y="3116580"/>
              <a:ext cx="651481" cy="625848"/>
            </a:xfrm>
            <a:prstGeom prst="rect">
              <a:avLst/>
            </a:prstGeom>
          </p:spPr>
        </p:pic>
        <p:pic>
          <p:nvPicPr>
            <p:cNvPr id="106" name="Picture 105"/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5890260" y="3116580"/>
              <a:ext cx="646939" cy="625848"/>
            </a:xfrm>
            <a:prstGeom prst="rect">
              <a:avLst/>
            </a:prstGeom>
          </p:spPr>
        </p:pic>
        <p:pic>
          <p:nvPicPr>
            <p:cNvPr id="107" name="Picture 106"/>
            <p:cNvPicPr>
              <a:picLocks noChangeAspect="1"/>
            </p:cNvPicPr>
            <p:nvPr/>
          </p:nvPicPr>
          <p:blipFill>
            <a:blip r:embed="rId26"/>
            <a:stretch>
              <a:fillRect/>
            </a:stretch>
          </p:blipFill>
          <p:spPr>
            <a:xfrm>
              <a:off x="5205016" y="3793491"/>
              <a:ext cx="649720" cy="624595"/>
            </a:xfrm>
            <a:prstGeom prst="rect">
              <a:avLst/>
            </a:prstGeom>
          </p:spPr>
        </p:pic>
        <p:pic>
          <p:nvPicPr>
            <p:cNvPr id="108" name="Picture 107"/>
            <p:cNvPicPr>
              <a:picLocks noChangeAspect="1"/>
            </p:cNvPicPr>
            <p:nvPr/>
          </p:nvPicPr>
          <p:blipFill>
            <a:blip r:embed="rId27"/>
            <a:stretch>
              <a:fillRect/>
            </a:stretch>
          </p:blipFill>
          <p:spPr>
            <a:xfrm>
              <a:off x="5890260" y="3787140"/>
              <a:ext cx="646939" cy="630946"/>
            </a:xfrm>
            <a:prstGeom prst="rect">
              <a:avLst/>
            </a:prstGeom>
          </p:spPr>
        </p:pic>
        <p:pic>
          <p:nvPicPr>
            <p:cNvPr id="109" name="Picture 108"/>
            <p:cNvPicPr>
              <a:picLocks noChangeAspect="1"/>
            </p:cNvPicPr>
            <p:nvPr/>
          </p:nvPicPr>
          <p:blipFill>
            <a:blip r:embed="rId28"/>
            <a:stretch>
              <a:fillRect/>
            </a:stretch>
          </p:blipFill>
          <p:spPr>
            <a:xfrm>
              <a:off x="4524496" y="4465321"/>
              <a:ext cx="643625" cy="630947"/>
            </a:xfrm>
            <a:prstGeom prst="rect">
              <a:avLst/>
            </a:prstGeom>
          </p:spPr>
        </p:pic>
        <p:pic>
          <p:nvPicPr>
            <p:cNvPr id="110" name="Picture 109"/>
            <p:cNvPicPr>
              <a:picLocks noChangeAspect="1"/>
            </p:cNvPicPr>
            <p:nvPr/>
          </p:nvPicPr>
          <p:blipFill>
            <a:blip r:embed="rId29"/>
            <a:stretch>
              <a:fillRect/>
            </a:stretch>
          </p:blipFill>
          <p:spPr>
            <a:xfrm>
              <a:off x="5203254" y="4465320"/>
              <a:ext cx="651481" cy="630947"/>
            </a:xfrm>
            <a:prstGeom prst="rect">
              <a:avLst/>
            </a:prstGeom>
          </p:spPr>
        </p:pic>
        <p:pic>
          <p:nvPicPr>
            <p:cNvPr id="111" name="Picture 110"/>
            <p:cNvPicPr>
              <a:picLocks noChangeAspect="1"/>
            </p:cNvPicPr>
            <p:nvPr/>
          </p:nvPicPr>
          <p:blipFill>
            <a:blip r:embed="rId30"/>
            <a:stretch>
              <a:fillRect/>
            </a:stretch>
          </p:blipFill>
          <p:spPr>
            <a:xfrm>
              <a:off x="5901503" y="4465320"/>
              <a:ext cx="635696" cy="630948"/>
            </a:xfrm>
            <a:prstGeom prst="rect">
              <a:avLst/>
            </a:prstGeom>
          </p:spPr>
        </p:pic>
        <p:pic>
          <p:nvPicPr>
            <p:cNvPr id="112" name="Picture 111"/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>
              <a:off x="4524496" y="5138337"/>
              <a:ext cx="649484" cy="612241"/>
            </a:xfrm>
            <a:prstGeom prst="rect">
              <a:avLst/>
            </a:prstGeom>
          </p:spPr>
        </p:pic>
        <p:pic>
          <p:nvPicPr>
            <p:cNvPr id="113" name="Picture 112"/>
            <p:cNvPicPr>
              <a:picLocks noChangeAspect="1"/>
            </p:cNvPicPr>
            <p:nvPr/>
          </p:nvPicPr>
          <p:blipFill>
            <a:blip r:embed="rId32"/>
            <a:stretch>
              <a:fillRect/>
            </a:stretch>
          </p:blipFill>
          <p:spPr>
            <a:xfrm>
              <a:off x="5217288" y="5138334"/>
              <a:ext cx="637447" cy="612244"/>
            </a:xfrm>
            <a:prstGeom prst="rect">
              <a:avLst/>
            </a:prstGeom>
          </p:spPr>
        </p:pic>
        <p:pic>
          <p:nvPicPr>
            <p:cNvPr id="114" name="Picture 113"/>
            <p:cNvPicPr>
              <a:picLocks noChangeAspect="1"/>
            </p:cNvPicPr>
            <p:nvPr/>
          </p:nvPicPr>
          <p:blipFill>
            <a:blip r:embed="rId33"/>
            <a:stretch>
              <a:fillRect/>
            </a:stretch>
          </p:blipFill>
          <p:spPr>
            <a:xfrm>
              <a:off x="5890260" y="5138335"/>
              <a:ext cx="640804" cy="612244"/>
            </a:xfrm>
            <a:prstGeom prst="rect">
              <a:avLst/>
            </a:prstGeom>
          </p:spPr>
        </p:pic>
      </p:grpSp>
      <p:grpSp>
        <p:nvGrpSpPr>
          <p:cNvPr id="115" name="Group 114"/>
          <p:cNvGrpSpPr/>
          <p:nvPr/>
        </p:nvGrpSpPr>
        <p:grpSpPr>
          <a:xfrm>
            <a:off x="7860465" y="4066213"/>
            <a:ext cx="1816935" cy="2472842"/>
            <a:chOff x="5142015" y="2305442"/>
            <a:chExt cx="2816469" cy="3434576"/>
          </a:xfrm>
        </p:grpSpPr>
        <p:pic>
          <p:nvPicPr>
            <p:cNvPr id="116" name="Picture 115"/>
            <p:cNvPicPr>
              <a:picLocks noChangeAspect="1"/>
            </p:cNvPicPr>
            <p:nvPr/>
          </p:nvPicPr>
          <p:blipFill>
            <a:blip r:embed="rId34"/>
            <a:stretch>
              <a:fillRect/>
            </a:stretch>
          </p:blipFill>
          <p:spPr>
            <a:xfrm>
              <a:off x="5142016" y="4026763"/>
              <a:ext cx="1381983" cy="837618"/>
            </a:xfrm>
            <a:prstGeom prst="rect">
              <a:avLst/>
            </a:prstGeom>
          </p:spPr>
        </p:pic>
        <p:pic>
          <p:nvPicPr>
            <p:cNvPr id="117" name="Picture 116"/>
            <p:cNvPicPr>
              <a:picLocks noChangeAspect="1"/>
            </p:cNvPicPr>
            <p:nvPr/>
          </p:nvPicPr>
          <p:blipFill>
            <a:blip r:embed="rId35"/>
            <a:stretch>
              <a:fillRect/>
            </a:stretch>
          </p:blipFill>
          <p:spPr>
            <a:xfrm>
              <a:off x="6567154" y="2309746"/>
              <a:ext cx="1372080" cy="807829"/>
            </a:xfrm>
            <a:prstGeom prst="rect">
              <a:avLst/>
            </a:prstGeom>
          </p:spPr>
        </p:pic>
        <p:pic>
          <p:nvPicPr>
            <p:cNvPr id="118" name="Picture 117"/>
            <p:cNvPicPr>
              <a:picLocks noChangeAspect="1"/>
            </p:cNvPicPr>
            <p:nvPr/>
          </p:nvPicPr>
          <p:blipFill>
            <a:blip r:embed="rId36"/>
            <a:stretch>
              <a:fillRect/>
            </a:stretch>
          </p:blipFill>
          <p:spPr>
            <a:xfrm>
              <a:off x="6576520" y="3162300"/>
              <a:ext cx="1381964" cy="829613"/>
            </a:xfrm>
            <a:prstGeom prst="rect">
              <a:avLst/>
            </a:prstGeom>
          </p:spPr>
        </p:pic>
        <p:pic>
          <p:nvPicPr>
            <p:cNvPr id="119" name="Picture 118"/>
            <p:cNvPicPr>
              <a:picLocks noChangeAspect="1"/>
            </p:cNvPicPr>
            <p:nvPr/>
          </p:nvPicPr>
          <p:blipFill>
            <a:blip r:embed="rId37"/>
            <a:stretch>
              <a:fillRect/>
            </a:stretch>
          </p:blipFill>
          <p:spPr>
            <a:xfrm>
              <a:off x="5142017" y="2305442"/>
              <a:ext cx="1381983" cy="812133"/>
            </a:xfrm>
            <a:prstGeom prst="rect">
              <a:avLst/>
            </a:prstGeom>
          </p:spPr>
        </p:pic>
        <p:pic>
          <p:nvPicPr>
            <p:cNvPr id="120" name="Picture 119"/>
            <p:cNvPicPr>
              <a:picLocks noChangeAspect="1"/>
            </p:cNvPicPr>
            <p:nvPr/>
          </p:nvPicPr>
          <p:blipFill>
            <a:blip r:embed="rId38"/>
            <a:stretch>
              <a:fillRect/>
            </a:stretch>
          </p:blipFill>
          <p:spPr>
            <a:xfrm>
              <a:off x="5144301" y="3162300"/>
              <a:ext cx="1379700" cy="814442"/>
            </a:xfrm>
            <a:prstGeom prst="rect">
              <a:avLst/>
            </a:prstGeom>
          </p:spPr>
        </p:pic>
        <p:pic>
          <p:nvPicPr>
            <p:cNvPr id="121" name="Picture 120"/>
            <p:cNvPicPr>
              <a:picLocks noChangeAspect="1"/>
            </p:cNvPicPr>
            <p:nvPr/>
          </p:nvPicPr>
          <p:blipFill>
            <a:blip r:embed="rId39"/>
            <a:stretch>
              <a:fillRect/>
            </a:stretch>
          </p:blipFill>
          <p:spPr>
            <a:xfrm>
              <a:off x="6576520" y="4036822"/>
              <a:ext cx="1362714" cy="824738"/>
            </a:xfrm>
            <a:prstGeom prst="rect">
              <a:avLst/>
            </a:prstGeom>
          </p:spPr>
        </p:pic>
        <p:pic>
          <p:nvPicPr>
            <p:cNvPr id="122" name="Picture 121"/>
            <p:cNvPicPr>
              <a:picLocks noChangeAspect="1"/>
            </p:cNvPicPr>
            <p:nvPr/>
          </p:nvPicPr>
          <p:blipFill>
            <a:blip r:embed="rId40"/>
            <a:stretch>
              <a:fillRect/>
            </a:stretch>
          </p:blipFill>
          <p:spPr>
            <a:xfrm>
              <a:off x="5142015" y="4892420"/>
              <a:ext cx="1381983" cy="847598"/>
            </a:xfrm>
            <a:prstGeom prst="rect">
              <a:avLst/>
            </a:prstGeom>
          </p:spPr>
        </p:pic>
        <p:pic>
          <p:nvPicPr>
            <p:cNvPr id="123" name="Picture 122"/>
            <p:cNvPicPr>
              <a:picLocks noChangeAspect="1"/>
            </p:cNvPicPr>
            <p:nvPr/>
          </p:nvPicPr>
          <p:blipFill>
            <a:blip r:embed="rId41"/>
            <a:stretch>
              <a:fillRect/>
            </a:stretch>
          </p:blipFill>
          <p:spPr>
            <a:xfrm>
              <a:off x="6567154" y="4923768"/>
              <a:ext cx="1391330" cy="816250"/>
            </a:xfrm>
            <a:prstGeom prst="rect">
              <a:avLst/>
            </a:prstGeom>
          </p:spPr>
        </p:pic>
      </p:grpSp>
      <p:pic>
        <p:nvPicPr>
          <p:cNvPr id="125" name="Picture 124"/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2670751"/>
            <a:ext cx="1580888" cy="1190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141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52" grpId="0" animBg="1"/>
      <p:bldP spid="56" grpId="0" animBg="1"/>
      <p:bldP spid="62" grpId="0" animBg="1"/>
      <p:bldP spid="6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565475"/>
            <a:ext cx="10515600" cy="3649270"/>
          </a:xfrm>
        </p:spPr>
        <p:txBody>
          <a:bodyPr/>
          <a:lstStyle/>
          <a:p>
            <a:r>
              <a:rPr lang="en-US" dirty="0"/>
              <a:t>Image</a:t>
            </a:r>
          </a:p>
          <a:p>
            <a:pPr marL="457200" lvl="1" indent="0">
              <a:buNone/>
            </a:pPr>
            <a:r>
              <a:rPr lang="en-US" dirty="0"/>
              <a:t>Pixel        Edge        Texture        Motif        Part        Object</a:t>
            </a:r>
          </a:p>
          <a:p>
            <a:r>
              <a:rPr lang="en-US" dirty="0"/>
              <a:t>Text</a:t>
            </a:r>
          </a:p>
          <a:p>
            <a:pPr marL="457200" lvl="1" indent="0">
              <a:buNone/>
            </a:pPr>
            <a:r>
              <a:rPr lang="en-US" dirty="0"/>
              <a:t>Character       Word       Word-group        Clause        Sentence        Story</a:t>
            </a:r>
          </a:p>
          <a:p>
            <a:pPr marL="457200" lvl="1" indent="0">
              <a:buNone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2600" dirty="0"/>
              <a:t>Each module in Deep Learning transforms its input representation into a higher-level one, in a way similar to human cortex. </a:t>
            </a:r>
            <a:endParaRPr lang="en-US" altLang="zh-CN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712837" y="1663399"/>
            <a:ext cx="968355" cy="52322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Low Level Features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238877" y="1663399"/>
            <a:ext cx="917131" cy="52322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Mid Level Features</a:t>
            </a:r>
          </a:p>
        </p:txBody>
      </p:sp>
      <p:cxnSp>
        <p:nvCxnSpPr>
          <p:cNvPr id="7" name="Straight Arrow Connector 6"/>
          <p:cNvCxnSpPr/>
          <p:nvPr/>
        </p:nvCxnSpPr>
        <p:spPr bwMode="auto">
          <a:xfrm>
            <a:off x="3362120" y="1925009"/>
            <a:ext cx="350717" cy="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Straight Arrow Connector 7"/>
          <p:cNvCxnSpPr/>
          <p:nvPr/>
        </p:nvCxnSpPr>
        <p:spPr bwMode="auto">
          <a:xfrm flipV="1">
            <a:off x="4697915" y="1923744"/>
            <a:ext cx="527426" cy="253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" name="Straight Arrow Connector 8"/>
          <p:cNvCxnSpPr/>
          <p:nvPr/>
        </p:nvCxnSpPr>
        <p:spPr bwMode="auto">
          <a:xfrm flipV="1">
            <a:off x="7537038" y="1923699"/>
            <a:ext cx="459931" cy="262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" name="TextBox 9"/>
          <p:cNvSpPr txBox="1"/>
          <p:nvPr/>
        </p:nvSpPr>
        <p:spPr>
          <a:xfrm>
            <a:off x="9386128" y="1740343"/>
            <a:ext cx="1247419" cy="36933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Output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626651" y="1555677"/>
            <a:ext cx="917131" cy="73866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High Level Features</a:t>
            </a:r>
          </a:p>
        </p:txBody>
      </p:sp>
      <p:cxnSp>
        <p:nvCxnSpPr>
          <p:cNvPr id="12" name="Straight Arrow Connector 11"/>
          <p:cNvCxnSpPr/>
          <p:nvPr/>
        </p:nvCxnSpPr>
        <p:spPr bwMode="auto">
          <a:xfrm flipV="1">
            <a:off x="6156008" y="1922026"/>
            <a:ext cx="451781" cy="5967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" name="TextBox 12"/>
          <p:cNvSpPr txBox="1"/>
          <p:nvPr/>
        </p:nvSpPr>
        <p:spPr>
          <a:xfrm>
            <a:off x="7992813" y="1663399"/>
            <a:ext cx="917131" cy="52322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Trainable Classifier</a:t>
            </a:r>
          </a:p>
        </p:txBody>
      </p:sp>
      <p:cxnSp>
        <p:nvCxnSpPr>
          <p:cNvPr id="14" name="Straight Arrow Connector 13"/>
          <p:cNvCxnSpPr/>
          <p:nvPr/>
        </p:nvCxnSpPr>
        <p:spPr bwMode="auto">
          <a:xfrm flipV="1">
            <a:off x="8924812" y="1923699"/>
            <a:ext cx="459931" cy="262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" name="TextBox 14"/>
          <p:cNvSpPr txBox="1"/>
          <p:nvPr/>
        </p:nvSpPr>
        <p:spPr>
          <a:xfrm>
            <a:off x="2134265" y="1663399"/>
            <a:ext cx="1202058" cy="52322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Input</a:t>
            </a:r>
          </a:p>
        </p:txBody>
      </p:sp>
      <p:cxnSp>
        <p:nvCxnSpPr>
          <p:cNvPr id="16" name="Straight Arrow Connector 15"/>
          <p:cNvCxnSpPr/>
          <p:nvPr/>
        </p:nvCxnSpPr>
        <p:spPr bwMode="auto">
          <a:xfrm>
            <a:off x="6937852" y="3212207"/>
            <a:ext cx="350717" cy="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Straight Arrow Connector 16"/>
          <p:cNvCxnSpPr/>
          <p:nvPr/>
        </p:nvCxnSpPr>
        <p:spPr bwMode="auto">
          <a:xfrm>
            <a:off x="5892068" y="3200401"/>
            <a:ext cx="350717" cy="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Arrow Connector 17"/>
          <p:cNvCxnSpPr/>
          <p:nvPr/>
        </p:nvCxnSpPr>
        <p:spPr bwMode="auto">
          <a:xfrm>
            <a:off x="4641886" y="3207937"/>
            <a:ext cx="350717" cy="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Arrow Connector 18"/>
          <p:cNvCxnSpPr/>
          <p:nvPr/>
        </p:nvCxnSpPr>
        <p:spPr bwMode="auto">
          <a:xfrm>
            <a:off x="3270286" y="3207937"/>
            <a:ext cx="350717" cy="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Arrow Connector 19"/>
          <p:cNvCxnSpPr/>
          <p:nvPr/>
        </p:nvCxnSpPr>
        <p:spPr bwMode="auto">
          <a:xfrm>
            <a:off x="2051086" y="3207937"/>
            <a:ext cx="350717" cy="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Arrow Connector 20"/>
          <p:cNvCxnSpPr>
            <a:cxnSpLocks/>
          </p:cNvCxnSpPr>
          <p:nvPr/>
        </p:nvCxnSpPr>
        <p:spPr bwMode="auto">
          <a:xfrm>
            <a:off x="2646315" y="4152481"/>
            <a:ext cx="350717" cy="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Arrow Connector 21"/>
          <p:cNvCxnSpPr>
            <a:cxnSpLocks/>
          </p:cNvCxnSpPr>
          <p:nvPr/>
        </p:nvCxnSpPr>
        <p:spPr bwMode="auto">
          <a:xfrm>
            <a:off x="3806987" y="4141860"/>
            <a:ext cx="350717" cy="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Arrow Connector 22"/>
          <p:cNvCxnSpPr>
            <a:cxnSpLocks/>
          </p:cNvCxnSpPr>
          <p:nvPr/>
        </p:nvCxnSpPr>
        <p:spPr bwMode="auto">
          <a:xfrm>
            <a:off x="5754413" y="4141860"/>
            <a:ext cx="381190" cy="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Arrow Connector 23"/>
          <p:cNvCxnSpPr>
            <a:cxnSpLocks/>
          </p:cNvCxnSpPr>
          <p:nvPr/>
        </p:nvCxnSpPr>
        <p:spPr bwMode="auto">
          <a:xfrm>
            <a:off x="7171256" y="4141860"/>
            <a:ext cx="350717" cy="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Arrow Connector 24"/>
          <p:cNvCxnSpPr>
            <a:cxnSpLocks/>
          </p:cNvCxnSpPr>
          <p:nvPr/>
        </p:nvCxnSpPr>
        <p:spPr bwMode="auto">
          <a:xfrm>
            <a:off x="8909944" y="4124275"/>
            <a:ext cx="350717" cy="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573854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271D7F-CD4D-4728-A707-340E24C77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Networks review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5E466A-016C-4717-958C-4CFB92057D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See </a:t>
            </a:r>
            <a:r>
              <a:rPr lang="en-US"/>
              <a:t>the first 3 </a:t>
            </a:r>
            <a:r>
              <a:rPr lang="en-US" dirty="0"/>
              <a:t>videos in the playlist for a good review on the following topics we discussed:</a:t>
            </a:r>
          </a:p>
          <a:p>
            <a:r>
              <a:rPr lang="en-US" dirty="0"/>
              <a:t>Neural networks</a:t>
            </a:r>
          </a:p>
          <a:p>
            <a:r>
              <a:rPr lang="en-US" dirty="0"/>
              <a:t>Gradient Descent </a:t>
            </a:r>
          </a:p>
          <a:p>
            <a:r>
              <a:rPr lang="en-US" dirty="0"/>
              <a:t>Backpropagation</a:t>
            </a:r>
          </a:p>
          <a:p>
            <a:r>
              <a:rPr lang="en-US" dirty="0">
                <a:hlinkClick r:id="rId3"/>
              </a:rPr>
              <a:t>https://www.youtube.com/playlist?list=PLZHQObOWTQDNU6R1_67000Dx_ZCJB-3pi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75161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Simple Neural Network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400" dirty="0"/>
              <a:t>An Artificial Neural Network is inspired by the biological nervous systems, such as the human brain’s information processing mechanism. </a:t>
            </a:r>
          </a:p>
          <a:p>
            <a:endParaRPr 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2514600" y="2895600"/>
            <a:ext cx="457200" cy="33855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x1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14600" y="3505200"/>
            <a:ext cx="457200" cy="33855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x2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514600" y="4114800"/>
            <a:ext cx="457200" cy="33855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x3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514600" y="4788382"/>
            <a:ext cx="457200" cy="33855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x4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362200" y="5461964"/>
            <a:ext cx="914400" cy="369332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Input</a:t>
            </a:r>
          </a:p>
        </p:txBody>
      </p:sp>
      <p:sp>
        <p:nvSpPr>
          <p:cNvPr id="10" name="Oval 9"/>
          <p:cNvSpPr/>
          <p:nvPr/>
        </p:nvSpPr>
        <p:spPr bwMode="auto">
          <a:xfrm>
            <a:off x="4745182" y="3469430"/>
            <a:ext cx="457200" cy="410095"/>
          </a:xfrm>
          <a:prstGeom prst="ellips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latin typeface="Arial" panose="020B0604020202020204" pitchFamily="34" charset="0"/>
              <a:ea typeface="ヒラギノ角ゴ Pro W3" pitchFamily="86" charset="-128"/>
            </a:endParaRPr>
          </a:p>
        </p:txBody>
      </p:sp>
      <p:sp>
        <p:nvSpPr>
          <p:cNvPr id="11" name="Oval 10"/>
          <p:cNvSpPr/>
          <p:nvPr/>
        </p:nvSpPr>
        <p:spPr bwMode="auto">
          <a:xfrm>
            <a:off x="4745182" y="2855170"/>
            <a:ext cx="457200" cy="410095"/>
          </a:xfrm>
          <a:prstGeom prst="ellips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latin typeface="Arial" panose="020B0604020202020204" pitchFamily="34" charset="0"/>
              <a:ea typeface="ヒラギノ角ゴ Pro W3" pitchFamily="86" charset="-128"/>
            </a:endParaRPr>
          </a:p>
        </p:txBody>
      </p:sp>
      <p:sp>
        <p:nvSpPr>
          <p:cNvPr id="12" name="Oval 11"/>
          <p:cNvSpPr/>
          <p:nvPr/>
        </p:nvSpPr>
        <p:spPr bwMode="auto">
          <a:xfrm>
            <a:off x="4745182" y="4079030"/>
            <a:ext cx="457200" cy="410095"/>
          </a:xfrm>
          <a:prstGeom prst="ellips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latin typeface="Arial" panose="020B0604020202020204" pitchFamily="34" charset="0"/>
              <a:ea typeface="ヒラギノ角ゴ Pro W3" pitchFamily="86" charset="-128"/>
            </a:endParaRPr>
          </a:p>
        </p:txBody>
      </p:sp>
      <p:sp>
        <p:nvSpPr>
          <p:cNvPr id="13" name="Oval 12"/>
          <p:cNvSpPr/>
          <p:nvPr/>
        </p:nvSpPr>
        <p:spPr bwMode="auto">
          <a:xfrm>
            <a:off x="4745182" y="4716842"/>
            <a:ext cx="457200" cy="410095"/>
          </a:xfrm>
          <a:prstGeom prst="ellips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latin typeface="Arial" panose="020B0604020202020204" pitchFamily="34" charset="0"/>
              <a:ea typeface="ヒラギノ角ゴ Pro W3" pitchFamily="86" charset="-128"/>
            </a:endParaRPr>
          </a:p>
        </p:txBody>
      </p:sp>
      <p:sp>
        <p:nvSpPr>
          <p:cNvPr id="14" name="Oval 13"/>
          <p:cNvSpPr/>
          <p:nvPr/>
        </p:nvSpPr>
        <p:spPr bwMode="auto">
          <a:xfrm>
            <a:off x="6598574" y="3581401"/>
            <a:ext cx="754380" cy="677739"/>
          </a:xfrm>
          <a:prstGeom prst="ellips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latin typeface="Arial" panose="020B0604020202020204" pitchFamily="34" charset="0"/>
              <a:ea typeface="ヒラギノ角ゴ Pro W3" pitchFamily="86" charset="-128"/>
            </a:endParaRPr>
          </a:p>
        </p:txBody>
      </p:sp>
      <p:cxnSp>
        <p:nvCxnSpPr>
          <p:cNvPr id="16" name="Straight Arrow Connector 15"/>
          <p:cNvCxnSpPr>
            <a:stCxn id="4" idx="3"/>
            <a:endCxn id="11" idx="2"/>
          </p:cNvCxnSpPr>
          <p:nvPr/>
        </p:nvCxnSpPr>
        <p:spPr bwMode="auto">
          <a:xfrm flipV="1">
            <a:off x="2971800" y="3060217"/>
            <a:ext cx="1773382" cy="466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Arrow Connector 17"/>
          <p:cNvCxnSpPr>
            <a:stCxn id="4" idx="3"/>
            <a:endCxn id="10" idx="2"/>
          </p:cNvCxnSpPr>
          <p:nvPr/>
        </p:nvCxnSpPr>
        <p:spPr bwMode="auto">
          <a:xfrm>
            <a:off x="2971800" y="3064877"/>
            <a:ext cx="1773382" cy="6096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Arrow Connector 19"/>
          <p:cNvCxnSpPr>
            <a:stCxn id="4" idx="3"/>
            <a:endCxn id="12" idx="2"/>
          </p:cNvCxnSpPr>
          <p:nvPr/>
        </p:nvCxnSpPr>
        <p:spPr bwMode="auto">
          <a:xfrm>
            <a:off x="2971800" y="3064877"/>
            <a:ext cx="1773382" cy="12192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Arrow Connector 21"/>
          <p:cNvCxnSpPr>
            <a:stCxn id="4" idx="3"/>
            <a:endCxn id="13" idx="2"/>
          </p:cNvCxnSpPr>
          <p:nvPr/>
        </p:nvCxnSpPr>
        <p:spPr bwMode="auto">
          <a:xfrm>
            <a:off x="2971800" y="3064877"/>
            <a:ext cx="1773382" cy="185701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Arrow Connector 23"/>
          <p:cNvCxnSpPr>
            <a:stCxn id="5" idx="3"/>
            <a:endCxn id="11" idx="2"/>
          </p:cNvCxnSpPr>
          <p:nvPr/>
        </p:nvCxnSpPr>
        <p:spPr bwMode="auto">
          <a:xfrm flipV="1">
            <a:off x="2971800" y="3060217"/>
            <a:ext cx="1773382" cy="61426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Straight Arrow Connector 25"/>
          <p:cNvCxnSpPr>
            <a:stCxn id="5" idx="3"/>
            <a:endCxn id="10" idx="2"/>
          </p:cNvCxnSpPr>
          <p:nvPr/>
        </p:nvCxnSpPr>
        <p:spPr bwMode="auto">
          <a:xfrm>
            <a:off x="2971800" y="3674477"/>
            <a:ext cx="1773382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8" name="Straight Arrow Connector 27"/>
          <p:cNvCxnSpPr>
            <a:stCxn id="5" idx="3"/>
            <a:endCxn id="12" idx="2"/>
          </p:cNvCxnSpPr>
          <p:nvPr/>
        </p:nvCxnSpPr>
        <p:spPr bwMode="auto">
          <a:xfrm>
            <a:off x="2971800" y="3674477"/>
            <a:ext cx="1773382" cy="6096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" name="Straight Arrow Connector 29"/>
          <p:cNvCxnSpPr>
            <a:stCxn id="5" idx="3"/>
            <a:endCxn id="13" idx="2"/>
          </p:cNvCxnSpPr>
          <p:nvPr/>
        </p:nvCxnSpPr>
        <p:spPr bwMode="auto">
          <a:xfrm>
            <a:off x="2971800" y="3674477"/>
            <a:ext cx="1773382" cy="124741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" name="Straight Arrow Connector 31"/>
          <p:cNvCxnSpPr>
            <a:stCxn id="6" idx="3"/>
            <a:endCxn id="11" idx="2"/>
          </p:cNvCxnSpPr>
          <p:nvPr/>
        </p:nvCxnSpPr>
        <p:spPr bwMode="auto">
          <a:xfrm flipV="1">
            <a:off x="2971800" y="3060217"/>
            <a:ext cx="1773382" cy="122386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4" name="Straight Arrow Connector 33"/>
          <p:cNvCxnSpPr>
            <a:stCxn id="6" idx="3"/>
            <a:endCxn id="10" idx="2"/>
          </p:cNvCxnSpPr>
          <p:nvPr/>
        </p:nvCxnSpPr>
        <p:spPr bwMode="auto">
          <a:xfrm flipV="1">
            <a:off x="2971800" y="3674477"/>
            <a:ext cx="1773382" cy="6096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Straight Arrow Connector 35"/>
          <p:cNvCxnSpPr>
            <a:stCxn id="6" idx="3"/>
            <a:endCxn id="12" idx="2"/>
          </p:cNvCxnSpPr>
          <p:nvPr/>
        </p:nvCxnSpPr>
        <p:spPr bwMode="auto">
          <a:xfrm>
            <a:off x="2971800" y="4284077"/>
            <a:ext cx="1773382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8" name="Straight Arrow Connector 37"/>
          <p:cNvCxnSpPr>
            <a:stCxn id="6" idx="3"/>
            <a:endCxn id="13" idx="2"/>
          </p:cNvCxnSpPr>
          <p:nvPr/>
        </p:nvCxnSpPr>
        <p:spPr bwMode="auto">
          <a:xfrm>
            <a:off x="2971800" y="4284077"/>
            <a:ext cx="1773382" cy="63781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" name="Straight Arrow Connector 39"/>
          <p:cNvCxnSpPr>
            <a:stCxn id="7" idx="3"/>
            <a:endCxn id="11" idx="2"/>
          </p:cNvCxnSpPr>
          <p:nvPr/>
        </p:nvCxnSpPr>
        <p:spPr bwMode="auto">
          <a:xfrm flipV="1">
            <a:off x="2971800" y="3060217"/>
            <a:ext cx="1773382" cy="189744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Arrow Connector 41"/>
          <p:cNvCxnSpPr>
            <a:stCxn id="7" idx="3"/>
            <a:endCxn id="10" idx="2"/>
          </p:cNvCxnSpPr>
          <p:nvPr/>
        </p:nvCxnSpPr>
        <p:spPr bwMode="auto">
          <a:xfrm flipV="1">
            <a:off x="2971800" y="3674477"/>
            <a:ext cx="1773382" cy="128318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Straight Arrow Connector 43"/>
          <p:cNvCxnSpPr>
            <a:stCxn id="7" idx="3"/>
            <a:endCxn id="12" idx="2"/>
          </p:cNvCxnSpPr>
          <p:nvPr/>
        </p:nvCxnSpPr>
        <p:spPr bwMode="auto">
          <a:xfrm flipV="1">
            <a:off x="2971800" y="4284077"/>
            <a:ext cx="1773382" cy="67358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6" name="Straight Arrow Connector 45"/>
          <p:cNvCxnSpPr>
            <a:stCxn id="7" idx="3"/>
            <a:endCxn id="13" idx="2"/>
          </p:cNvCxnSpPr>
          <p:nvPr/>
        </p:nvCxnSpPr>
        <p:spPr bwMode="auto">
          <a:xfrm flipV="1">
            <a:off x="2971800" y="4921889"/>
            <a:ext cx="1773382" cy="3577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Straight Arrow Connector 47"/>
          <p:cNvCxnSpPr>
            <a:stCxn id="11" idx="6"/>
            <a:endCxn id="14" idx="2"/>
          </p:cNvCxnSpPr>
          <p:nvPr/>
        </p:nvCxnSpPr>
        <p:spPr bwMode="auto">
          <a:xfrm>
            <a:off x="5202382" y="3060218"/>
            <a:ext cx="1396192" cy="86005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Arrow Connector 49"/>
          <p:cNvCxnSpPr>
            <a:stCxn id="10" idx="6"/>
            <a:endCxn id="14" idx="2"/>
          </p:cNvCxnSpPr>
          <p:nvPr/>
        </p:nvCxnSpPr>
        <p:spPr bwMode="auto">
          <a:xfrm>
            <a:off x="5202382" y="3674478"/>
            <a:ext cx="1396192" cy="24579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2" name="Straight Arrow Connector 51"/>
          <p:cNvCxnSpPr>
            <a:stCxn id="12" idx="6"/>
            <a:endCxn id="14" idx="2"/>
          </p:cNvCxnSpPr>
          <p:nvPr/>
        </p:nvCxnSpPr>
        <p:spPr bwMode="auto">
          <a:xfrm flipV="1">
            <a:off x="5202382" y="3920271"/>
            <a:ext cx="1396192" cy="36380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4" name="Straight Arrow Connector 53"/>
          <p:cNvCxnSpPr>
            <a:stCxn id="13" idx="6"/>
            <a:endCxn id="14" idx="2"/>
          </p:cNvCxnSpPr>
          <p:nvPr/>
        </p:nvCxnSpPr>
        <p:spPr bwMode="auto">
          <a:xfrm flipV="1">
            <a:off x="5202382" y="3920271"/>
            <a:ext cx="1396192" cy="100161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5" name="TextBox 54"/>
          <p:cNvSpPr txBox="1"/>
          <p:nvPr/>
        </p:nvSpPr>
        <p:spPr>
          <a:xfrm>
            <a:off x="4648200" y="5456172"/>
            <a:ext cx="2438400" cy="369332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Hidden Layers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8382000" y="3729335"/>
            <a:ext cx="367146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Y</a:t>
            </a:r>
          </a:p>
        </p:txBody>
      </p:sp>
      <p:cxnSp>
        <p:nvCxnSpPr>
          <p:cNvPr id="58" name="Straight Arrow Connector 57"/>
          <p:cNvCxnSpPr>
            <a:stCxn id="14" idx="6"/>
            <a:endCxn id="56" idx="1"/>
          </p:cNvCxnSpPr>
          <p:nvPr/>
        </p:nvCxnSpPr>
        <p:spPr bwMode="auto">
          <a:xfrm flipV="1">
            <a:off x="7352954" y="3914002"/>
            <a:ext cx="1029046" cy="62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0" name="TextBox 59"/>
          <p:cNvSpPr txBox="1"/>
          <p:nvPr/>
        </p:nvSpPr>
        <p:spPr>
          <a:xfrm>
            <a:off x="8229600" y="5456171"/>
            <a:ext cx="1143000" cy="369332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Output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4746567" y="2936987"/>
            <a:ext cx="590724" cy="276999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a1</a:t>
            </a:r>
            <a:r>
              <a:rPr lang="en-US" sz="1200" baseline="30000" dirty="0"/>
              <a:t>(1)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4745182" y="3554054"/>
            <a:ext cx="590724" cy="276999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a2</a:t>
            </a:r>
            <a:r>
              <a:rPr lang="en-US" sz="1200" baseline="30000" dirty="0"/>
              <a:t>(1)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4745182" y="4153606"/>
            <a:ext cx="590724" cy="276999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a3</a:t>
            </a:r>
            <a:r>
              <a:rPr lang="en-US" sz="1200" baseline="30000" dirty="0"/>
              <a:t>(1)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4745182" y="4794519"/>
            <a:ext cx="590724" cy="276999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a4</a:t>
            </a:r>
            <a:r>
              <a:rPr lang="en-US" sz="1200" baseline="30000" dirty="0"/>
              <a:t>(1)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6732098" y="3802031"/>
            <a:ext cx="590724" cy="276999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a1</a:t>
            </a:r>
            <a:r>
              <a:rPr lang="en-US" sz="1200" baseline="30000" dirty="0"/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53234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55" grpId="0" animBg="1"/>
      <p:bldP spid="56" grpId="0" animBg="1"/>
      <p:bldP spid="60" grpId="0" animBg="1"/>
      <p:bldP spid="61" grpId="0"/>
      <p:bldP spid="62" grpId="0"/>
      <p:bldP spid="63" grpId="0"/>
      <p:bldP spid="64" grpId="0"/>
      <p:bldP spid="6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Simple Neural Network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2514601" y="1336713"/>
            <a:ext cx="2822691" cy="2382855"/>
            <a:chOff x="990600" y="1336712"/>
            <a:chExt cx="2822691" cy="2382855"/>
          </a:xfrm>
        </p:grpSpPr>
        <p:sp>
          <p:nvSpPr>
            <p:cNvPr id="4" name="TextBox 3"/>
            <p:cNvSpPr txBox="1"/>
            <p:nvPr/>
          </p:nvSpPr>
          <p:spPr>
            <a:xfrm>
              <a:off x="990600" y="1488231"/>
              <a:ext cx="457200" cy="338554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x1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990600" y="2097831"/>
              <a:ext cx="457200" cy="338554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x2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990600" y="2707431"/>
              <a:ext cx="457200" cy="338554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x3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990600" y="3381013"/>
              <a:ext cx="457200" cy="338554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x4</a:t>
              </a:r>
            </a:p>
          </p:txBody>
        </p:sp>
        <p:sp>
          <p:nvSpPr>
            <p:cNvPr id="11" name="Oval 10"/>
            <p:cNvSpPr/>
            <p:nvPr/>
          </p:nvSpPr>
          <p:spPr bwMode="auto">
            <a:xfrm>
              <a:off x="3221182" y="1447800"/>
              <a:ext cx="457200" cy="410095"/>
            </a:xfrm>
            <a:prstGeom prst="ellipse">
              <a:avLst/>
            </a:pr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latin typeface="Arial" panose="020B0604020202020204" pitchFamily="34" charset="0"/>
                <a:ea typeface="ヒラギノ角ゴ Pro W3" pitchFamily="86" charset="-128"/>
              </a:endParaRPr>
            </a:p>
          </p:txBody>
        </p:sp>
        <p:cxnSp>
          <p:nvCxnSpPr>
            <p:cNvPr id="16" name="Straight Arrow Connector 15"/>
            <p:cNvCxnSpPr>
              <a:stCxn id="4" idx="3"/>
              <a:endCxn id="11" idx="2"/>
            </p:cNvCxnSpPr>
            <p:nvPr/>
          </p:nvCxnSpPr>
          <p:spPr bwMode="auto">
            <a:xfrm flipV="1">
              <a:off x="1447800" y="1652848"/>
              <a:ext cx="1773382" cy="466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Straight Arrow Connector 23"/>
            <p:cNvCxnSpPr>
              <a:stCxn id="5" idx="3"/>
              <a:endCxn id="11" idx="2"/>
            </p:cNvCxnSpPr>
            <p:nvPr/>
          </p:nvCxnSpPr>
          <p:spPr bwMode="auto">
            <a:xfrm flipV="1">
              <a:off x="1447800" y="1652848"/>
              <a:ext cx="1773382" cy="61426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2" name="Straight Arrow Connector 31"/>
            <p:cNvCxnSpPr>
              <a:stCxn id="6" idx="3"/>
              <a:endCxn id="11" idx="2"/>
            </p:cNvCxnSpPr>
            <p:nvPr/>
          </p:nvCxnSpPr>
          <p:spPr bwMode="auto">
            <a:xfrm flipV="1">
              <a:off x="1447800" y="1652848"/>
              <a:ext cx="1773382" cy="122386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0" name="Straight Arrow Connector 39"/>
            <p:cNvCxnSpPr>
              <a:stCxn id="7" idx="3"/>
              <a:endCxn id="11" idx="2"/>
            </p:cNvCxnSpPr>
            <p:nvPr/>
          </p:nvCxnSpPr>
          <p:spPr bwMode="auto">
            <a:xfrm flipV="1">
              <a:off x="1447800" y="1652848"/>
              <a:ext cx="1773382" cy="1897442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61" name="TextBox 60"/>
            <p:cNvSpPr txBox="1"/>
            <p:nvPr/>
          </p:nvSpPr>
          <p:spPr>
            <a:xfrm>
              <a:off x="3222567" y="1529617"/>
              <a:ext cx="590724" cy="276999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a1</a:t>
              </a:r>
              <a:r>
                <a:rPr lang="en-US" sz="1200" baseline="30000" dirty="0"/>
                <a:t>(1)</a:t>
              </a: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1483822" y="2872173"/>
              <a:ext cx="457200" cy="338554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w4</a:t>
              </a: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1614055" y="2236501"/>
              <a:ext cx="457200" cy="338554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w3</a:t>
              </a: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1697182" y="1771493"/>
              <a:ext cx="457200" cy="338554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w2</a:t>
              </a: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1842655" y="1336712"/>
              <a:ext cx="457200" cy="338554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w1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3236422" y="3963027"/>
                <a:ext cx="5069786" cy="2884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6422" y="3963027"/>
                <a:ext cx="5069786" cy="288477"/>
              </a:xfrm>
              <a:prstGeom prst="rect">
                <a:avLst/>
              </a:prstGeom>
              <a:blipFill>
                <a:blip r:embed="rId2"/>
                <a:stretch>
                  <a:fillRect l="-721" t="-8511" b="-34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/>
          <p:cNvSpPr txBox="1"/>
          <p:nvPr/>
        </p:nvSpPr>
        <p:spPr>
          <a:xfrm>
            <a:off x="3465023" y="4644161"/>
            <a:ext cx="67704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Garamond" panose="02020404030301010803" pitchFamily="18" charset="0"/>
              </a:rPr>
              <a:t>f( )</a:t>
            </a:r>
            <a:r>
              <a:rPr lang="en-US" dirty="0">
                <a:latin typeface="Garamond" panose="02020404030301010803" pitchFamily="18" charset="0"/>
              </a:rPr>
              <a:t> is activation function: </a:t>
            </a:r>
            <a:r>
              <a:rPr lang="en-US" dirty="0" err="1">
                <a:latin typeface="Garamond" panose="02020404030301010803" pitchFamily="18" charset="0"/>
              </a:rPr>
              <a:t>Relu</a:t>
            </a:r>
            <a:r>
              <a:rPr lang="en-US" dirty="0">
                <a:latin typeface="Garamond" panose="02020404030301010803" pitchFamily="18" charset="0"/>
              </a:rPr>
              <a:t> or sigmoid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/>
              <p:cNvSpPr txBox="1"/>
              <p:nvPr/>
            </p:nvSpPr>
            <p:spPr>
              <a:xfrm>
                <a:off x="2882830" y="5591356"/>
                <a:ext cx="5603842" cy="2884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𝑚𝑎𝑥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0, 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3" name="TextBox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2830" y="5591356"/>
                <a:ext cx="5603842" cy="288477"/>
              </a:xfrm>
              <a:prstGeom prst="rect">
                <a:avLst/>
              </a:prstGeom>
              <a:blipFill>
                <a:blip r:embed="rId3"/>
                <a:stretch>
                  <a:fillRect l="-544" t="-8333"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/>
              <p:cNvSpPr txBox="1"/>
              <p:nvPr/>
            </p:nvSpPr>
            <p:spPr>
              <a:xfrm>
                <a:off x="5337291" y="5163925"/>
                <a:ext cx="15789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𝑅𝑒𝑙𝑢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: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max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⁡(0,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7" name="TextBox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7291" y="5163925"/>
                <a:ext cx="1578958" cy="276999"/>
              </a:xfrm>
              <a:prstGeom prst="rect">
                <a:avLst/>
              </a:prstGeom>
              <a:blipFill>
                <a:blip r:embed="rId4"/>
                <a:stretch>
                  <a:fillRect l="-3475" t="-2174" r="-5019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/>
              <p:cNvSpPr txBox="1"/>
              <p:nvPr/>
            </p:nvSpPr>
            <p:spPr>
              <a:xfrm>
                <a:off x="8752116" y="1282480"/>
                <a:ext cx="1346073" cy="558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(2)</m:t>
                                  </m:r>
                                </m:sup>
                              </m:sSup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9" name="TextBox 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2116" y="1282480"/>
                <a:ext cx="1346073" cy="558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TextBox 69"/>
          <p:cNvSpPr txBox="1"/>
          <p:nvPr/>
        </p:nvSpPr>
        <p:spPr>
          <a:xfrm>
            <a:off x="7056295" y="1135642"/>
            <a:ext cx="1309254" cy="646331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Sigmoid or </a:t>
            </a:r>
            <a:r>
              <a:rPr lang="en-US" dirty="0" err="1">
                <a:solidFill>
                  <a:srgbClr val="C00000"/>
                </a:solidFill>
              </a:rPr>
              <a:t>Softmax</a:t>
            </a:r>
            <a:endParaRPr lang="en-US" dirty="0">
              <a:solidFill>
                <a:srgbClr val="C00000"/>
              </a:solidFill>
            </a:endParaRPr>
          </a:p>
        </p:txBody>
      </p:sp>
      <p:cxnSp>
        <p:nvCxnSpPr>
          <p:cNvPr id="71" name="Straight Arrow Connector 70"/>
          <p:cNvCxnSpPr>
            <a:stCxn id="70" idx="2"/>
          </p:cNvCxnSpPr>
          <p:nvPr/>
        </p:nvCxnSpPr>
        <p:spPr bwMode="auto">
          <a:xfrm flipH="1">
            <a:off x="7709388" y="1781973"/>
            <a:ext cx="1534" cy="66124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29" name="Group 28"/>
          <p:cNvGrpSpPr/>
          <p:nvPr/>
        </p:nvGrpSpPr>
        <p:grpSpPr>
          <a:xfrm>
            <a:off x="2514600" y="1442357"/>
            <a:ext cx="6234546" cy="2271767"/>
            <a:chOff x="990600" y="2855169"/>
            <a:chExt cx="6234546" cy="2271767"/>
          </a:xfrm>
        </p:grpSpPr>
        <p:sp>
          <p:nvSpPr>
            <p:cNvPr id="30" name="TextBox 29"/>
            <p:cNvSpPr txBox="1"/>
            <p:nvPr/>
          </p:nvSpPr>
          <p:spPr>
            <a:xfrm>
              <a:off x="990600" y="2895600"/>
              <a:ext cx="457200" cy="338554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x1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990600" y="3505200"/>
              <a:ext cx="457200" cy="338554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x2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990600" y="4114800"/>
              <a:ext cx="457200" cy="338554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x3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990600" y="4788382"/>
              <a:ext cx="457200" cy="338554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x4</a:t>
              </a:r>
            </a:p>
          </p:txBody>
        </p:sp>
        <p:sp>
          <p:nvSpPr>
            <p:cNvPr id="35" name="Oval 34"/>
            <p:cNvSpPr/>
            <p:nvPr/>
          </p:nvSpPr>
          <p:spPr bwMode="auto">
            <a:xfrm>
              <a:off x="3221182" y="3469429"/>
              <a:ext cx="457200" cy="410095"/>
            </a:xfrm>
            <a:prstGeom prst="ellipse">
              <a:avLst/>
            </a:pr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latin typeface="Arial" panose="020B0604020202020204" pitchFamily="34" charset="0"/>
                <a:ea typeface="ヒラギノ角ゴ Pro W3" pitchFamily="86" charset="-128"/>
              </a:endParaRPr>
            </a:p>
          </p:txBody>
        </p:sp>
        <p:sp>
          <p:nvSpPr>
            <p:cNvPr id="36" name="Oval 35"/>
            <p:cNvSpPr/>
            <p:nvPr/>
          </p:nvSpPr>
          <p:spPr bwMode="auto">
            <a:xfrm>
              <a:off x="3221182" y="2855169"/>
              <a:ext cx="457200" cy="410095"/>
            </a:xfrm>
            <a:prstGeom prst="ellipse">
              <a:avLst/>
            </a:pr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latin typeface="Arial" panose="020B0604020202020204" pitchFamily="34" charset="0"/>
                <a:ea typeface="ヒラギノ角ゴ Pro W3" pitchFamily="86" charset="-128"/>
              </a:endParaRPr>
            </a:p>
          </p:txBody>
        </p:sp>
        <p:sp>
          <p:nvSpPr>
            <p:cNvPr id="37" name="Oval 36"/>
            <p:cNvSpPr/>
            <p:nvPr/>
          </p:nvSpPr>
          <p:spPr bwMode="auto">
            <a:xfrm>
              <a:off x="3221182" y="4079029"/>
              <a:ext cx="457200" cy="410095"/>
            </a:xfrm>
            <a:prstGeom prst="ellipse">
              <a:avLst/>
            </a:pr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latin typeface="Arial" panose="020B0604020202020204" pitchFamily="34" charset="0"/>
                <a:ea typeface="ヒラギノ角ゴ Pro W3" pitchFamily="86" charset="-128"/>
              </a:endParaRPr>
            </a:p>
          </p:txBody>
        </p:sp>
        <p:sp>
          <p:nvSpPr>
            <p:cNvPr id="38" name="Oval 37"/>
            <p:cNvSpPr/>
            <p:nvPr/>
          </p:nvSpPr>
          <p:spPr bwMode="auto">
            <a:xfrm>
              <a:off x="3221182" y="4716841"/>
              <a:ext cx="457200" cy="410095"/>
            </a:xfrm>
            <a:prstGeom prst="ellipse">
              <a:avLst/>
            </a:pr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latin typeface="Arial" panose="020B0604020202020204" pitchFamily="34" charset="0"/>
                <a:ea typeface="ヒラギノ角ゴ Pro W3" pitchFamily="86" charset="-128"/>
              </a:endParaRPr>
            </a:p>
          </p:txBody>
        </p:sp>
        <p:sp>
          <p:nvSpPr>
            <p:cNvPr id="39" name="Oval 38"/>
            <p:cNvSpPr/>
            <p:nvPr/>
          </p:nvSpPr>
          <p:spPr bwMode="auto">
            <a:xfrm>
              <a:off x="5074574" y="3581400"/>
              <a:ext cx="754380" cy="677739"/>
            </a:xfrm>
            <a:prstGeom prst="ellipse">
              <a:avLst/>
            </a:pr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latin typeface="Arial" panose="020B0604020202020204" pitchFamily="34" charset="0"/>
                <a:ea typeface="ヒラギノ角ゴ Pro W3" pitchFamily="86" charset="-128"/>
              </a:endParaRPr>
            </a:p>
          </p:txBody>
        </p:sp>
        <p:cxnSp>
          <p:nvCxnSpPr>
            <p:cNvPr id="41" name="Straight Arrow Connector 40"/>
            <p:cNvCxnSpPr>
              <a:stCxn id="30" idx="3"/>
              <a:endCxn id="36" idx="2"/>
            </p:cNvCxnSpPr>
            <p:nvPr/>
          </p:nvCxnSpPr>
          <p:spPr bwMode="auto">
            <a:xfrm flipV="1">
              <a:off x="1447800" y="3060217"/>
              <a:ext cx="1773382" cy="466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2" name="Straight Arrow Connector 41"/>
            <p:cNvCxnSpPr>
              <a:stCxn id="30" idx="3"/>
              <a:endCxn id="35" idx="2"/>
            </p:cNvCxnSpPr>
            <p:nvPr/>
          </p:nvCxnSpPr>
          <p:spPr bwMode="auto">
            <a:xfrm>
              <a:off x="1447800" y="3064877"/>
              <a:ext cx="1773382" cy="60960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3" name="Straight Arrow Connector 42"/>
            <p:cNvCxnSpPr>
              <a:stCxn id="30" idx="3"/>
              <a:endCxn id="37" idx="2"/>
            </p:cNvCxnSpPr>
            <p:nvPr/>
          </p:nvCxnSpPr>
          <p:spPr bwMode="auto">
            <a:xfrm>
              <a:off x="1447800" y="3064877"/>
              <a:ext cx="1773382" cy="121920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4" name="Straight Arrow Connector 43"/>
            <p:cNvCxnSpPr>
              <a:stCxn id="30" idx="3"/>
              <a:endCxn id="38" idx="2"/>
            </p:cNvCxnSpPr>
            <p:nvPr/>
          </p:nvCxnSpPr>
          <p:spPr bwMode="auto">
            <a:xfrm>
              <a:off x="1447800" y="3064877"/>
              <a:ext cx="1773382" cy="1857012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6" name="Straight Arrow Connector 45"/>
            <p:cNvCxnSpPr>
              <a:stCxn id="31" idx="3"/>
              <a:endCxn id="36" idx="2"/>
            </p:cNvCxnSpPr>
            <p:nvPr/>
          </p:nvCxnSpPr>
          <p:spPr bwMode="auto">
            <a:xfrm flipV="1">
              <a:off x="1447800" y="3060217"/>
              <a:ext cx="1773382" cy="61426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8" name="Straight Arrow Connector 47"/>
            <p:cNvCxnSpPr>
              <a:stCxn id="31" idx="3"/>
              <a:endCxn id="35" idx="2"/>
            </p:cNvCxnSpPr>
            <p:nvPr/>
          </p:nvCxnSpPr>
          <p:spPr bwMode="auto">
            <a:xfrm>
              <a:off x="1447800" y="3674477"/>
              <a:ext cx="1773382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0" name="Straight Arrow Connector 49"/>
            <p:cNvCxnSpPr>
              <a:stCxn id="31" idx="3"/>
              <a:endCxn id="37" idx="2"/>
            </p:cNvCxnSpPr>
            <p:nvPr/>
          </p:nvCxnSpPr>
          <p:spPr bwMode="auto">
            <a:xfrm>
              <a:off x="1447800" y="3674477"/>
              <a:ext cx="1773382" cy="60960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2" name="Straight Arrow Connector 51"/>
            <p:cNvCxnSpPr>
              <a:stCxn id="31" idx="3"/>
              <a:endCxn id="38" idx="2"/>
            </p:cNvCxnSpPr>
            <p:nvPr/>
          </p:nvCxnSpPr>
          <p:spPr bwMode="auto">
            <a:xfrm>
              <a:off x="1447800" y="3674477"/>
              <a:ext cx="1773382" cy="1247412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4" name="Straight Arrow Connector 53"/>
            <p:cNvCxnSpPr>
              <a:stCxn id="33" idx="3"/>
              <a:endCxn id="36" idx="2"/>
            </p:cNvCxnSpPr>
            <p:nvPr/>
          </p:nvCxnSpPr>
          <p:spPr bwMode="auto">
            <a:xfrm flipV="1">
              <a:off x="1447800" y="3060217"/>
              <a:ext cx="1773382" cy="122386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5" name="Straight Arrow Connector 54"/>
            <p:cNvCxnSpPr>
              <a:stCxn id="33" idx="3"/>
              <a:endCxn id="35" idx="2"/>
            </p:cNvCxnSpPr>
            <p:nvPr/>
          </p:nvCxnSpPr>
          <p:spPr bwMode="auto">
            <a:xfrm flipV="1">
              <a:off x="1447800" y="3674477"/>
              <a:ext cx="1773382" cy="60960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6" name="Straight Arrow Connector 55"/>
            <p:cNvCxnSpPr>
              <a:stCxn id="33" idx="3"/>
              <a:endCxn id="37" idx="2"/>
            </p:cNvCxnSpPr>
            <p:nvPr/>
          </p:nvCxnSpPr>
          <p:spPr bwMode="auto">
            <a:xfrm>
              <a:off x="1447800" y="4284077"/>
              <a:ext cx="1773382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8" name="Straight Arrow Connector 57"/>
            <p:cNvCxnSpPr>
              <a:stCxn id="33" idx="3"/>
              <a:endCxn id="38" idx="2"/>
            </p:cNvCxnSpPr>
            <p:nvPr/>
          </p:nvCxnSpPr>
          <p:spPr bwMode="auto">
            <a:xfrm>
              <a:off x="1447800" y="4284077"/>
              <a:ext cx="1773382" cy="637812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0" name="Straight Arrow Connector 59"/>
            <p:cNvCxnSpPr>
              <a:stCxn id="34" idx="3"/>
              <a:endCxn id="36" idx="2"/>
            </p:cNvCxnSpPr>
            <p:nvPr/>
          </p:nvCxnSpPr>
          <p:spPr bwMode="auto">
            <a:xfrm flipV="1">
              <a:off x="1447800" y="3060217"/>
              <a:ext cx="1773382" cy="1897442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2" name="Straight Arrow Connector 61"/>
            <p:cNvCxnSpPr>
              <a:stCxn id="34" idx="3"/>
              <a:endCxn id="35" idx="2"/>
            </p:cNvCxnSpPr>
            <p:nvPr/>
          </p:nvCxnSpPr>
          <p:spPr bwMode="auto">
            <a:xfrm flipV="1">
              <a:off x="1447800" y="3674477"/>
              <a:ext cx="1773382" cy="1283182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3" name="Straight Arrow Connector 62"/>
            <p:cNvCxnSpPr>
              <a:stCxn id="34" idx="3"/>
              <a:endCxn id="37" idx="2"/>
            </p:cNvCxnSpPr>
            <p:nvPr/>
          </p:nvCxnSpPr>
          <p:spPr bwMode="auto">
            <a:xfrm flipV="1">
              <a:off x="1447800" y="4284077"/>
              <a:ext cx="1773382" cy="673582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4" name="Straight Arrow Connector 63"/>
            <p:cNvCxnSpPr>
              <a:stCxn id="34" idx="3"/>
              <a:endCxn id="38" idx="2"/>
            </p:cNvCxnSpPr>
            <p:nvPr/>
          </p:nvCxnSpPr>
          <p:spPr bwMode="auto">
            <a:xfrm flipV="1">
              <a:off x="1447800" y="4921889"/>
              <a:ext cx="1773382" cy="3577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5" name="Straight Arrow Connector 64"/>
            <p:cNvCxnSpPr>
              <a:stCxn id="36" idx="6"/>
              <a:endCxn id="39" idx="2"/>
            </p:cNvCxnSpPr>
            <p:nvPr/>
          </p:nvCxnSpPr>
          <p:spPr bwMode="auto">
            <a:xfrm>
              <a:off x="3678382" y="3060217"/>
              <a:ext cx="1396192" cy="860053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2" name="Straight Arrow Connector 71"/>
            <p:cNvCxnSpPr>
              <a:stCxn id="35" idx="6"/>
              <a:endCxn id="39" idx="2"/>
            </p:cNvCxnSpPr>
            <p:nvPr/>
          </p:nvCxnSpPr>
          <p:spPr bwMode="auto">
            <a:xfrm>
              <a:off x="3678382" y="3674477"/>
              <a:ext cx="1396192" cy="245793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3" name="Straight Arrow Connector 72"/>
            <p:cNvCxnSpPr>
              <a:stCxn id="37" idx="6"/>
              <a:endCxn id="39" idx="2"/>
            </p:cNvCxnSpPr>
            <p:nvPr/>
          </p:nvCxnSpPr>
          <p:spPr bwMode="auto">
            <a:xfrm flipV="1">
              <a:off x="3678382" y="3920270"/>
              <a:ext cx="1396192" cy="363807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4" name="Straight Arrow Connector 73"/>
            <p:cNvCxnSpPr>
              <a:stCxn id="38" idx="6"/>
              <a:endCxn id="39" idx="2"/>
            </p:cNvCxnSpPr>
            <p:nvPr/>
          </p:nvCxnSpPr>
          <p:spPr bwMode="auto">
            <a:xfrm flipV="1">
              <a:off x="3678382" y="3920270"/>
              <a:ext cx="1396192" cy="1001619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75" name="TextBox 74"/>
            <p:cNvSpPr txBox="1"/>
            <p:nvPr/>
          </p:nvSpPr>
          <p:spPr>
            <a:xfrm>
              <a:off x="6858000" y="3729335"/>
              <a:ext cx="367146" cy="369332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Y</a:t>
              </a:r>
            </a:p>
          </p:txBody>
        </p:sp>
        <p:cxnSp>
          <p:nvCxnSpPr>
            <p:cNvPr id="76" name="Straight Arrow Connector 75"/>
            <p:cNvCxnSpPr>
              <a:stCxn id="39" idx="6"/>
              <a:endCxn id="75" idx="1"/>
            </p:cNvCxnSpPr>
            <p:nvPr/>
          </p:nvCxnSpPr>
          <p:spPr bwMode="auto">
            <a:xfrm flipV="1">
              <a:off x="5828954" y="3914001"/>
              <a:ext cx="1029046" cy="6269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77" name="TextBox 76"/>
            <p:cNvSpPr txBox="1"/>
            <p:nvPr/>
          </p:nvSpPr>
          <p:spPr>
            <a:xfrm>
              <a:off x="3222567" y="2936986"/>
              <a:ext cx="590724" cy="276999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a1</a:t>
              </a:r>
              <a:r>
                <a:rPr lang="en-US" sz="1200" baseline="30000" dirty="0"/>
                <a:t>(1)</a:t>
              </a: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3221182" y="3554053"/>
              <a:ext cx="590724" cy="276999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a2</a:t>
              </a:r>
              <a:r>
                <a:rPr lang="en-US" sz="1200" baseline="30000" dirty="0"/>
                <a:t>(1)</a:t>
              </a: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3221182" y="4153605"/>
              <a:ext cx="590724" cy="276999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a3</a:t>
              </a:r>
              <a:r>
                <a:rPr lang="en-US" sz="1200" baseline="30000" dirty="0"/>
                <a:t>(1)</a:t>
              </a: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3221182" y="4794518"/>
              <a:ext cx="590724" cy="276999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a4</a:t>
              </a:r>
              <a:r>
                <a:rPr lang="en-US" sz="1200" baseline="30000" dirty="0"/>
                <a:t>(1)</a:t>
              </a: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5208098" y="3802030"/>
              <a:ext cx="590724" cy="276999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a1</a:t>
              </a:r>
              <a:r>
                <a:rPr lang="en-US" sz="1200" baseline="30000" dirty="0"/>
                <a:t>(2)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24411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/>
      <p:bldP spid="53" grpId="0"/>
      <p:bldP spid="57" grpId="0"/>
      <p:bldP spid="59" grpId="0"/>
      <p:bldP spid="7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Number of Parameters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729925"/>
            <a:ext cx="10515600" cy="1484820"/>
          </a:xfrm>
        </p:spPr>
        <p:txBody>
          <a:bodyPr/>
          <a:lstStyle/>
          <a:p>
            <a:pPr marL="0" indent="0" algn="ctr">
              <a:buNone/>
            </a:pPr>
            <a:r>
              <a:rPr lang="en-US" sz="4000" dirty="0"/>
              <a:t>4*4 + 4</a:t>
            </a:r>
          </a:p>
          <a:p>
            <a:pPr marL="0" indent="0" algn="ctr">
              <a:buNone/>
            </a:pPr>
            <a:r>
              <a:rPr lang="en-US" sz="4000" dirty="0"/>
              <a:t>+4+1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514600" y="1335831"/>
            <a:ext cx="457200" cy="33855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x1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14600" y="1945431"/>
            <a:ext cx="457200" cy="33855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x2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514600" y="2555031"/>
            <a:ext cx="457200" cy="33855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x3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514600" y="3228613"/>
            <a:ext cx="457200" cy="33855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x4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362200" y="3902195"/>
            <a:ext cx="914400" cy="369332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Input</a:t>
            </a:r>
          </a:p>
        </p:txBody>
      </p:sp>
      <p:sp>
        <p:nvSpPr>
          <p:cNvPr id="10" name="Oval 9"/>
          <p:cNvSpPr/>
          <p:nvPr/>
        </p:nvSpPr>
        <p:spPr bwMode="auto">
          <a:xfrm>
            <a:off x="4745182" y="1909661"/>
            <a:ext cx="457200" cy="410095"/>
          </a:xfrm>
          <a:prstGeom prst="ellips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latin typeface="Arial" panose="020B0604020202020204" pitchFamily="34" charset="0"/>
              <a:ea typeface="ヒラギノ角ゴ Pro W3" pitchFamily="86" charset="-128"/>
            </a:endParaRPr>
          </a:p>
        </p:txBody>
      </p:sp>
      <p:sp>
        <p:nvSpPr>
          <p:cNvPr id="11" name="Oval 10"/>
          <p:cNvSpPr/>
          <p:nvPr/>
        </p:nvSpPr>
        <p:spPr bwMode="auto">
          <a:xfrm>
            <a:off x="4745182" y="1295401"/>
            <a:ext cx="457200" cy="410095"/>
          </a:xfrm>
          <a:prstGeom prst="ellips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latin typeface="Arial" panose="020B0604020202020204" pitchFamily="34" charset="0"/>
              <a:ea typeface="ヒラギノ角ゴ Pro W3" pitchFamily="86" charset="-128"/>
            </a:endParaRPr>
          </a:p>
        </p:txBody>
      </p:sp>
      <p:sp>
        <p:nvSpPr>
          <p:cNvPr id="12" name="Oval 11"/>
          <p:cNvSpPr/>
          <p:nvPr/>
        </p:nvSpPr>
        <p:spPr bwMode="auto">
          <a:xfrm>
            <a:off x="4745182" y="2519261"/>
            <a:ext cx="457200" cy="410095"/>
          </a:xfrm>
          <a:prstGeom prst="ellips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latin typeface="Arial" panose="020B0604020202020204" pitchFamily="34" charset="0"/>
              <a:ea typeface="ヒラギノ角ゴ Pro W3" pitchFamily="86" charset="-128"/>
            </a:endParaRPr>
          </a:p>
        </p:txBody>
      </p:sp>
      <p:sp>
        <p:nvSpPr>
          <p:cNvPr id="13" name="Oval 12"/>
          <p:cNvSpPr/>
          <p:nvPr/>
        </p:nvSpPr>
        <p:spPr bwMode="auto">
          <a:xfrm>
            <a:off x="4745182" y="3157073"/>
            <a:ext cx="457200" cy="410095"/>
          </a:xfrm>
          <a:prstGeom prst="ellips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latin typeface="Arial" panose="020B0604020202020204" pitchFamily="34" charset="0"/>
              <a:ea typeface="ヒラギノ角ゴ Pro W3" pitchFamily="86" charset="-128"/>
            </a:endParaRPr>
          </a:p>
        </p:txBody>
      </p:sp>
      <p:sp>
        <p:nvSpPr>
          <p:cNvPr id="14" name="Oval 13"/>
          <p:cNvSpPr/>
          <p:nvPr/>
        </p:nvSpPr>
        <p:spPr bwMode="auto">
          <a:xfrm>
            <a:off x="6598574" y="2021632"/>
            <a:ext cx="754380" cy="677739"/>
          </a:xfrm>
          <a:prstGeom prst="ellips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latin typeface="Arial" panose="020B0604020202020204" pitchFamily="34" charset="0"/>
              <a:ea typeface="ヒラギノ角ゴ Pro W3" pitchFamily="86" charset="-128"/>
            </a:endParaRPr>
          </a:p>
        </p:txBody>
      </p:sp>
      <p:cxnSp>
        <p:nvCxnSpPr>
          <p:cNvPr id="16" name="Straight Arrow Connector 15"/>
          <p:cNvCxnSpPr>
            <a:stCxn id="4" idx="3"/>
            <a:endCxn id="11" idx="2"/>
          </p:cNvCxnSpPr>
          <p:nvPr/>
        </p:nvCxnSpPr>
        <p:spPr bwMode="auto">
          <a:xfrm flipV="1">
            <a:off x="2971800" y="1500448"/>
            <a:ext cx="1773382" cy="466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Arrow Connector 17"/>
          <p:cNvCxnSpPr>
            <a:stCxn id="4" idx="3"/>
            <a:endCxn id="10" idx="2"/>
          </p:cNvCxnSpPr>
          <p:nvPr/>
        </p:nvCxnSpPr>
        <p:spPr bwMode="auto">
          <a:xfrm>
            <a:off x="2971800" y="1505108"/>
            <a:ext cx="1773382" cy="6096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Arrow Connector 19"/>
          <p:cNvCxnSpPr>
            <a:stCxn id="4" idx="3"/>
            <a:endCxn id="12" idx="2"/>
          </p:cNvCxnSpPr>
          <p:nvPr/>
        </p:nvCxnSpPr>
        <p:spPr bwMode="auto">
          <a:xfrm>
            <a:off x="2971800" y="1505108"/>
            <a:ext cx="1773382" cy="12192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Arrow Connector 21"/>
          <p:cNvCxnSpPr>
            <a:stCxn id="4" idx="3"/>
            <a:endCxn id="13" idx="2"/>
          </p:cNvCxnSpPr>
          <p:nvPr/>
        </p:nvCxnSpPr>
        <p:spPr bwMode="auto">
          <a:xfrm>
            <a:off x="2971800" y="1505108"/>
            <a:ext cx="1773382" cy="185701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Arrow Connector 23"/>
          <p:cNvCxnSpPr>
            <a:stCxn id="5" idx="3"/>
            <a:endCxn id="11" idx="2"/>
          </p:cNvCxnSpPr>
          <p:nvPr/>
        </p:nvCxnSpPr>
        <p:spPr bwMode="auto">
          <a:xfrm flipV="1">
            <a:off x="2971800" y="1500448"/>
            <a:ext cx="1773382" cy="61426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Straight Arrow Connector 25"/>
          <p:cNvCxnSpPr>
            <a:stCxn id="5" idx="3"/>
            <a:endCxn id="10" idx="2"/>
          </p:cNvCxnSpPr>
          <p:nvPr/>
        </p:nvCxnSpPr>
        <p:spPr bwMode="auto">
          <a:xfrm>
            <a:off x="2971800" y="2114708"/>
            <a:ext cx="1773382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8" name="Straight Arrow Connector 27"/>
          <p:cNvCxnSpPr>
            <a:stCxn id="5" idx="3"/>
            <a:endCxn id="12" idx="2"/>
          </p:cNvCxnSpPr>
          <p:nvPr/>
        </p:nvCxnSpPr>
        <p:spPr bwMode="auto">
          <a:xfrm>
            <a:off x="2971800" y="2114708"/>
            <a:ext cx="1773382" cy="6096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" name="Straight Arrow Connector 29"/>
          <p:cNvCxnSpPr>
            <a:stCxn id="5" idx="3"/>
            <a:endCxn id="13" idx="2"/>
          </p:cNvCxnSpPr>
          <p:nvPr/>
        </p:nvCxnSpPr>
        <p:spPr bwMode="auto">
          <a:xfrm>
            <a:off x="2971800" y="2114708"/>
            <a:ext cx="1773382" cy="124741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" name="Straight Arrow Connector 31"/>
          <p:cNvCxnSpPr>
            <a:stCxn id="6" idx="3"/>
            <a:endCxn id="11" idx="2"/>
          </p:cNvCxnSpPr>
          <p:nvPr/>
        </p:nvCxnSpPr>
        <p:spPr bwMode="auto">
          <a:xfrm flipV="1">
            <a:off x="2971800" y="1500448"/>
            <a:ext cx="1773382" cy="122386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4" name="Straight Arrow Connector 33"/>
          <p:cNvCxnSpPr>
            <a:stCxn id="6" idx="3"/>
            <a:endCxn id="10" idx="2"/>
          </p:cNvCxnSpPr>
          <p:nvPr/>
        </p:nvCxnSpPr>
        <p:spPr bwMode="auto">
          <a:xfrm flipV="1">
            <a:off x="2971800" y="2114708"/>
            <a:ext cx="1773382" cy="6096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Straight Arrow Connector 35"/>
          <p:cNvCxnSpPr>
            <a:stCxn id="6" idx="3"/>
            <a:endCxn id="12" idx="2"/>
          </p:cNvCxnSpPr>
          <p:nvPr/>
        </p:nvCxnSpPr>
        <p:spPr bwMode="auto">
          <a:xfrm>
            <a:off x="2971800" y="2724308"/>
            <a:ext cx="1773382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8" name="Straight Arrow Connector 37"/>
          <p:cNvCxnSpPr>
            <a:stCxn id="6" idx="3"/>
            <a:endCxn id="13" idx="2"/>
          </p:cNvCxnSpPr>
          <p:nvPr/>
        </p:nvCxnSpPr>
        <p:spPr bwMode="auto">
          <a:xfrm>
            <a:off x="2971800" y="2724308"/>
            <a:ext cx="1773382" cy="63781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" name="Straight Arrow Connector 39"/>
          <p:cNvCxnSpPr>
            <a:stCxn id="7" idx="3"/>
            <a:endCxn id="11" idx="2"/>
          </p:cNvCxnSpPr>
          <p:nvPr/>
        </p:nvCxnSpPr>
        <p:spPr bwMode="auto">
          <a:xfrm flipV="1">
            <a:off x="2971800" y="1500448"/>
            <a:ext cx="1773382" cy="189744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Arrow Connector 41"/>
          <p:cNvCxnSpPr>
            <a:stCxn id="7" idx="3"/>
            <a:endCxn id="10" idx="2"/>
          </p:cNvCxnSpPr>
          <p:nvPr/>
        </p:nvCxnSpPr>
        <p:spPr bwMode="auto">
          <a:xfrm flipV="1">
            <a:off x="2971800" y="2114708"/>
            <a:ext cx="1773382" cy="128318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Straight Arrow Connector 43"/>
          <p:cNvCxnSpPr>
            <a:stCxn id="7" idx="3"/>
            <a:endCxn id="12" idx="2"/>
          </p:cNvCxnSpPr>
          <p:nvPr/>
        </p:nvCxnSpPr>
        <p:spPr bwMode="auto">
          <a:xfrm flipV="1">
            <a:off x="2971800" y="2724308"/>
            <a:ext cx="1773382" cy="67358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6" name="Straight Arrow Connector 45"/>
          <p:cNvCxnSpPr>
            <a:stCxn id="7" idx="3"/>
            <a:endCxn id="13" idx="2"/>
          </p:cNvCxnSpPr>
          <p:nvPr/>
        </p:nvCxnSpPr>
        <p:spPr bwMode="auto">
          <a:xfrm flipV="1">
            <a:off x="2971800" y="3362120"/>
            <a:ext cx="1773382" cy="3577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Straight Arrow Connector 47"/>
          <p:cNvCxnSpPr>
            <a:stCxn id="11" idx="6"/>
            <a:endCxn id="14" idx="2"/>
          </p:cNvCxnSpPr>
          <p:nvPr/>
        </p:nvCxnSpPr>
        <p:spPr bwMode="auto">
          <a:xfrm>
            <a:off x="5202382" y="1500449"/>
            <a:ext cx="1396192" cy="86005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Arrow Connector 49"/>
          <p:cNvCxnSpPr>
            <a:stCxn id="10" idx="6"/>
            <a:endCxn id="14" idx="2"/>
          </p:cNvCxnSpPr>
          <p:nvPr/>
        </p:nvCxnSpPr>
        <p:spPr bwMode="auto">
          <a:xfrm>
            <a:off x="5202382" y="2114709"/>
            <a:ext cx="1396192" cy="24579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2" name="Straight Arrow Connector 51"/>
          <p:cNvCxnSpPr>
            <a:stCxn id="12" idx="6"/>
            <a:endCxn id="14" idx="2"/>
          </p:cNvCxnSpPr>
          <p:nvPr/>
        </p:nvCxnSpPr>
        <p:spPr bwMode="auto">
          <a:xfrm flipV="1">
            <a:off x="5202382" y="2360502"/>
            <a:ext cx="1396192" cy="36380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4" name="Straight Arrow Connector 53"/>
          <p:cNvCxnSpPr>
            <a:stCxn id="13" idx="6"/>
            <a:endCxn id="14" idx="2"/>
          </p:cNvCxnSpPr>
          <p:nvPr/>
        </p:nvCxnSpPr>
        <p:spPr bwMode="auto">
          <a:xfrm flipV="1">
            <a:off x="5202382" y="2360502"/>
            <a:ext cx="1396192" cy="100161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5" name="TextBox 54"/>
          <p:cNvSpPr txBox="1"/>
          <p:nvPr/>
        </p:nvSpPr>
        <p:spPr>
          <a:xfrm>
            <a:off x="4648200" y="3896403"/>
            <a:ext cx="2438400" cy="369332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Hidden Layers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8503227" y="2132783"/>
            <a:ext cx="367146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Y</a:t>
            </a:r>
          </a:p>
        </p:txBody>
      </p:sp>
      <p:cxnSp>
        <p:nvCxnSpPr>
          <p:cNvPr id="58" name="Straight Arrow Connector 57"/>
          <p:cNvCxnSpPr>
            <a:stCxn id="14" idx="6"/>
            <a:endCxn id="56" idx="1"/>
          </p:cNvCxnSpPr>
          <p:nvPr/>
        </p:nvCxnSpPr>
        <p:spPr bwMode="auto">
          <a:xfrm flipV="1">
            <a:off x="7352955" y="2317449"/>
            <a:ext cx="1150273" cy="4305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0" name="TextBox 59"/>
          <p:cNvSpPr txBox="1"/>
          <p:nvPr/>
        </p:nvSpPr>
        <p:spPr>
          <a:xfrm>
            <a:off x="8229600" y="3896402"/>
            <a:ext cx="1143000" cy="369332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Output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4746567" y="1377218"/>
            <a:ext cx="590724" cy="276999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a1</a:t>
            </a:r>
            <a:r>
              <a:rPr lang="en-US" sz="1200" baseline="30000" dirty="0"/>
              <a:t>(1)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4745182" y="1994285"/>
            <a:ext cx="590724" cy="276999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a2</a:t>
            </a:r>
            <a:r>
              <a:rPr lang="en-US" sz="1200" baseline="30000" dirty="0"/>
              <a:t>(1)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4745182" y="2593837"/>
            <a:ext cx="590724" cy="276999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a3</a:t>
            </a:r>
            <a:r>
              <a:rPr lang="en-US" sz="1200" baseline="30000" dirty="0"/>
              <a:t>(1)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4745182" y="3234750"/>
            <a:ext cx="590724" cy="276999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a4</a:t>
            </a:r>
            <a:r>
              <a:rPr lang="en-US" sz="1200" baseline="30000" dirty="0"/>
              <a:t>(1)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6732098" y="2242262"/>
            <a:ext cx="590724" cy="276999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a1</a:t>
            </a:r>
            <a:r>
              <a:rPr lang="en-US" sz="1200" baseline="30000" dirty="0"/>
              <a:t>(2)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7606146" y="1192835"/>
            <a:ext cx="1309254" cy="646331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C00000"/>
                </a:solidFill>
              </a:rPr>
              <a:t>Softmax</a:t>
            </a:r>
            <a:r>
              <a:rPr lang="en-US" dirty="0">
                <a:solidFill>
                  <a:srgbClr val="C00000"/>
                </a:solidFill>
              </a:rPr>
              <a:t> (or Sigmoid)</a:t>
            </a:r>
          </a:p>
        </p:txBody>
      </p:sp>
      <p:cxnSp>
        <p:nvCxnSpPr>
          <p:cNvPr id="15" name="Straight Arrow Connector 14"/>
          <p:cNvCxnSpPr>
            <a:stCxn id="43" idx="2"/>
          </p:cNvCxnSpPr>
          <p:nvPr/>
        </p:nvCxnSpPr>
        <p:spPr bwMode="auto">
          <a:xfrm flipH="1">
            <a:off x="7848601" y="1839166"/>
            <a:ext cx="412172" cy="48058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6028198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4635</TotalTime>
  <Words>1316</Words>
  <Application>Microsoft Office PowerPoint</Application>
  <PresentationFormat>Widescreen</PresentationFormat>
  <Paragraphs>301</Paragraphs>
  <Slides>31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8" baseType="lpstr">
      <vt:lpstr>Arial</vt:lpstr>
      <vt:lpstr>Calibri</vt:lpstr>
      <vt:lpstr>Calibri Light</vt:lpstr>
      <vt:lpstr>Cambria Math</vt:lpstr>
      <vt:lpstr>Garamond</vt:lpstr>
      <vt:lpstr>Times New Roman</vt:lpstr>
      <vt:lpstr>Office Theme</vt:lpstr>
      <vt:lpstr>MIS 7720  #10 Convolutional Neural Networks (CNN)</vt:lpstr>
      <vt:lpstr>Performance vs Sample Size</vt:lpstr>
      <vt:lpstr>Supervised Learning</vt:lpstr>
      <vt:lpstr>Deep Learning</vt:lpstr>
      <vt:lpstr>Deep Learning</vt:lpstr>
      <vt:lpstr>Neural Networks review</vt:lpstr>
      <vt:lpstr>A Simple Neural Network</vt:lpstr>
      <vt:lpstr>A Simple Neural Network</vt:lpstr>
      <vt:lpstr>Number of Parameters</vt:lpstr>
      <vt:lpstr>What if the input is an Image?</vt:lpstr>
      <vt:lpstr>Convolutional Neural Network (CNN)</vt:lpstr>
      <vt:lpstr>Processing image </vt:lpstr>
      <vt:lpstr>Convolutional Layers – step1</vt:lpstr>
      <vt:lpstr>Convolutional Layers</vt:lpstr>
      <vt:lpstr>Different filter sizes and strides </vt:lpstr>
      <vt:lpstr>From lower level to more complex features</vt:lpstr>
      <vt:lpstr>ReLU layer – step1(b)</vt:lpstr>
      <vt:lpstr>Pooling intuition – step2</vt:lpstr>
      <vt:lpstr>Pooling – step2 </vt:lpstr>
      <vt:lpstr>Flattening – step3  </vt:lpstr>
      <vt:lpstr>Full Connection – step4 </vt:lpstr>
      <vt:lpstr>Overview of the process </vt:lpstr>
      <vt:lpstr>CNN architecture</vt:lpstr>
      <vt:lpstr>CNN architecture</vt:lpstr>
      <vt:lpstr>Convolutional Neural Networks summary</vt:lpstr>
      <vt:lpstr>Other CNN architectures</vt:lpstr>
      <vt:lpstr>Application: Automatic Colorization of Black and White Images</vt:lpstr>
      <vt:lpstr>Application: Optimizing Images</vt:lpstr>
      <vt:lpstr>Application: Image reconstruction</vt:lpstr>
      <vt:lpstr>Available Image recognition platforms </vt:lpstr>
      <vt:lpstr>Q&amp;A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MIS 7720</dc:title>
  <dc:creator>Ali Mahdavi Adeli (amadeli)</dc:creator>
  <cp:lastModifiedBy>Ali Mahdavi Adeli (amadeli)</cp:lastModifiedBy>
  <cp:revision>192</cp:revision>
  <dcterms:created xsi:type="dcterms:W3CDTF">2018-12-26T17:41:53Z</dcterms:created>
  <dcterms:modified xsi:type="dcterms:W3CDTF">2021-03-07T23:52:40Z</dcterms:modified>
</cp:coreProperties>
</file>